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y="5143500" cx="9144000"/>
  <p:notesSz cx="6858000" cy="9144000"/>
  <p:embeddedFontLst>
    <p:embeddedFont>
      <p:font typeface="Lat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6E494D-4FAA-45B6-B60F-474D1E2AA73B}">
  <a:tblStyle styleId="{DD6E494D-4FAA-45B6-B60F-474D1E2AA7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Lato-regular.fntdata"/><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Lato-italic.fntdata"/><Relationship Id="rId32" Type="http://schemas.openxmlformats.org/officeDocument/2006/relationships/slide" Target="slides/slide25.xml"/><Relationship Id="rId76" Type="http://schemas.openxmlformats.org/officeDocument/2006/relationships/font" Target="fonts/Lato-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Lato-bold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o.deakin.edu.au/eserv/DU:30106709/cysbulski-simplifyingsensemaking-2018.pdf" TargetMode="External"/><Relationship Id="rId3" Type="http://schemas.openxmlformats.org/officeDocument/2006/relationships/hyperlink" Target="https://en.wikipedia.org/wiki/Flutter_(software)"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o.deakin.edu.au/eserv/DU:30106709/cysbulski-simplifyingsensemaking-2018.pdf" TargetMode="External"/><Relationship Id="rId3" Type="http://schemas.openxmlformats.org/officeDocument/2006/relationships/hyperlink" Target="https://en.wikipedia.org/wiki/Flutter_(software)"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Value Pairs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infrastructure</a:t>
            </a:r>
            <a:endParaRPr/>
          </a:p>
          <a:p>
            <a:pPr indent="0" lvl="0" marL="0" rtl="0" algn="l">
              <a:spcBef>
                <a:spcPts val="0"/>
              </a:spcBef>
              <a:spcAft>
                <a:spcPts val="0"/>
              </a:spcAft>
              <a:buNone/>
            </a:pPr>
            <a:r>
              <a:rPr lang="en"/>
              <a:t>Git </a:t>
            </a:r>
            <a:endParaRPr/>
          </a:p>
          <a:p>
            <a:pPr indent="0" lvl="0" marL="0" rtl="0" algn="l">
              <a:spcBef>
                <a:spcPts val="0"/>
              </a:spcBef>
              <a:spcAft>
                <a:spcPts val="0"/>
              </a:spcAft>
              <a:buNone/>
            </a:pPr>
            <a:r>
              <a:rPr lang="en"/>
              <a:t>Wiki</a:t>
            </a:r>
            <a:endParaRPr/>
          </a:p>
          <a:p>
            <a:pPr indent="0" lvl="0" marL="0" rtl="0" algn="l">
              <a:spcBef>
                <a:spcPts val="0"/>
              </a:spcBef>
              <a:spcAft>
                <a:spcPts val="0"/>
              </a:spcAft>
              <a:buNone/>
            </a:pPr>
            <a:r>
              <a:rPr lang="en"/>
              <a:t>Service management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9883459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9883459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c77a5591d_6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c77a5591d_6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c77a5591d_6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c77a5591d_6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ab9734ce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ab9734ce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that they understand that working with the three challenge projects is to show them that all these principles exist in these organizations. We change the way they view the world so they can solve problems in their own environments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Page services files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Dev Sec Ops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Tools</a:t>
            </a:r>
            <a:endParaRPr/>
          </a:p>
          <a:p>
            <a:pPr indent="0" lvl="0" marL="0" rtl="0" algn="l">
              <a:spcBef>
                <a:spcPts val="0"/>
              </a:spcBef>
              <a:spcAft>
                <a:spcPts val="0"/>
              </a:spcAft>
              <a:buNone/>
            </a:pPr>
            <a:r>
              <a:rPr lang="en"/>
              <a:t>Work flow</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c405936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c405936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97a2394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97a2394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graphics???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c241244e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c241244e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Wasm adds new capabilities for </a:t>
            </a:r>
            <a:r>
              <a:rPr lang="en"/>
              <a:t>browsers</a:t>
            </a:r>
            <a:r>
              <a:rPr lang="en"/>
              <a:t> as operating systems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97a23940c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97a23940c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9883459e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9883459e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4b72905b563627b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b72905b563627b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comment: I believe we should point out that protocol abstractions / standards is essential in data organization. This is one of the biggest legacies ‘open standards and free software build up on it’.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6645187c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6645187c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that they understand that working with the three challenge projects is to show them that all these principles exist in these organizations. We change the way they view the world so they can solve problems in their own environments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Page services files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Dev Sec Ops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Tools</a:t>
            </a:r>
            <a:endParaRPr/>
          </a:p>
          <a:p>
            <a:pPr indent="0" lvl="0" marL="0" rtl="0" algn="l">
              <a:spcBef>
                <a:spcPts val="0"/>
              </a:spcBef>
              <a:spcAft>
                <a:spcPts val="0"/>
              </a:spcAft>
              <a:buNone/>
            </a:pPr>
            <a:r>
              <a:rPr lang="en"/>
              <a:t>Work flow</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97a2394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97a2394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97a23940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97a23940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a48a6510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a48a6510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c77a5591d_8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c77a5591d_8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dk1"/>
                </a:solidFill>
                <a:latin typeface="Lato"/>
                <a:ea typeface="Lato"/>
                <a:cs typeface="Lato"/>
                <a:sym typeface="Lato"/>
              </a:rPr>
              <a:t>defined naming convention with defined name spaces</a:t>
            </a:r>
            <a:endParaRPr b="1" sz="1200">
              <a:solidFill>
                <a:schemeClr val="dk1"/>
              </a:solidFill>
              <a:latin typeface="Lato"/>
              <a:ea typeface="Lato"/>
              <a:cs typeface="Lato"/>
              <a:sym typeface="Lato"/>
            </a:endParaRPr>
          </a:p>
          <a:p>
            <a:pPr indent="-304800" lvl="0" marL="457200" rtl="0" algn="l">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1 D map - hyperlink</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2 D map - google maps </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3 D map - jumping between multi-layer maps (VR Map in building)</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4 D map - 3d Satellite map with time where we can go back and forth in time</a:t>
            </a:r>
            <a:endParaRPr sz="1200">
              <a:solidFill>
                <a:schemeClr val="dk1"/>
              </a:solidFill>
              <a:latin typeface="Lato"/>
              <a:ea typeface="Lato"/>
              <a:cs typeface="Lato"/>
              <a:sym typeface="Lato"/>
            </a:endParaRPr>
          </a:p>
          <a:p>
            <a:pPr indent="0" lvl="0" marL="0" rtl="0" algn="l">
              <a:lnSpc>
                <a:spcPct val="150000"/>
              </a:lnSpc>
              <a:spcBef>
                <a:spcPts val="120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1200"/>
              </a:spcBef>
              <a:spcAft>
                <a:spcPts val="0"/>
              </a:spcAft>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a48a6510b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a48a6510b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a48a6510b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a48a6510b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Sourced Tools like Kubernetes, continuously </a:t>
            </a:r>
            <a:r>
              <a:rPr lang="en"/>
              <a:t>compares Actual Resource Allocation/Availability against the Desired Resource Allocation Specification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a8c3ac95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a8c3ac95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a8c3ac95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a8c3ac9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Soundness </a:t>
            </a:r>
            <a:r>
              <a:rPr lang="en" sz="1800">
                <a:solidFill>
                  <a:schemeClr val="dk1"/>
                </a:solidFill>
                <a:latin typeface="Lato"/>
                <a:ea typeface="Lato"/>
                <a:cs typeface="Lato"/>
                <a:sym typeface="Lato"/>
              </a:rPr>
              <a:t>(Aliveness vs Safety = Correctness) </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b62e4b9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b62e4b9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ab9734ce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ab9734ce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that they understand that working with the three challenge projects is to show them that all these principles exist in these organizations. We change the way they view the world so they can solve problems in their own environments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Page services files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Dev Sec Ops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Tools</a:t>
            </a:r>
            <a:endParaRPr/>
          </a:p>
          <a:p>
            <a:pPr indent="0" lvl="0" marL="0" rtl="0" algn="l">
              <a:spcBef>
                <a:spcPts val="0"/>
              </a:spcBef>
              <a:spcAft>
                <a:spcPts val="0"/>
              </a:spcAft>
              <a:buNone/>
            </a:pPr>
            <a:r>
              <a:rPr lang="en"/>
              <a:t>Work flow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c77a5591d_1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c77a5591d_1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595959"/>
                </a:solidFill>
              </a:rPr>
              <a:t>Becoming a data governor MEANS being able to be empowered to participate in the exponential data economy and  to stay relevant WHILE being able to meaningfully contribute to society and current risks and challenges we face collectively.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da48a6510b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da48a6510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Lato"/>
                <a:ea typeface="Lato"/>
                <a:cs typeface="Lato"/>
                <a:sym typeface="Lato"/>
              </a:rPr>
              <a:t>Accounts: Keys or Names of the Assets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c77a5591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c77a5591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Lato"/>
                <a:ea typeface="Lato"/>
                <a:cs typeface="Lato"/>
                <a:sym typeface="Lato"/>
              </a:rPr>
              <a:t>Accounts: Keys or Names of the Assets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c77a5591d_8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c77a5591d_8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c77a5591d_8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c77a5591d_8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Lato"/>
                <a:ea typeface="Lato"/>
                <a:cs typeface="Lato"/>
                <a:sym typeface="Lato"/>
              </a:rPr>
              <a:t>Accounts: Keys or Names of the Assets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a48a6510b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a48a6510b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c77a5591d_8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c77a5591d_8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c77a5591d_8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c77a5591d_8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c77a5591d_8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c77a5591d_8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Lato"/>
                <a:ea typeface="Lato"/>
                <a:cs typeface="Lato"/>
                <a:sym typeface="Lato"/>
              </a:rPr>
              <a:t>Accounts: Keys or Names of the Assets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b19c7636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b19c7636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Ethereum organizes all transaction processes in a Unified Format</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a48a6510b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a48a6510b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Lato"/>
                <a:ea typeface="Lato"/>
                <a:cs typeface="Lato"/>
                <a:sym typeface="Lato"/>
              </a:rPr>
              <a:t>Accounting: The Process of Value Consensus and Value Admission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a8f43a75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a8f43a75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process of data model/information approximation, UDA maybe judged by three conditions: Soundness, Termination, and “Relative” Precision.</a:t>
            </a:r>
            <a:endParaRPr/>
          </a:p>
          <a:p>
            <a:pPr indent="0" lvl="0" marL="0" rtl="0" algn="l">
              <a:spcBef>
                <a:spcPts val="0"/>
              </a:spcBef>
              <a:spcAft>
                <a:spcPts val="0"/>
              </a:spcAft>
              <a:buNone/>
            </a:pPr>
            <a:r>
              <a:rPr lang="en"/>
              <a:t> All three properties can be teased out of manipulating Lattices/Partially Ordered Sets (POs), which are constructed out of key-value pairs.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ab9734ce7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dab9734ce7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that they understand that working with the three challenge projects is to show them that all these principles exist in these organizations. We change the way they view the world so they can solve problems in their own environments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Page services files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Dev Sec Ops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Tools</a:t>
            </a:r>
            <a:endParaRPr/>
          </a:p>
          <a:p>
            <a:pPr indent="0" lvl="0" marL="0" rtl="0" algn="l">
              <a:spcBef>
                <a:spcPts val="0"/>
              </a:spcBef>
              <a:spcAft>
                <a:spcPts val="0"/>
              </a:spcAft>
              <a:buNone/>
            </a:pPr>
            <a:r>
              <a:rPr lang="en"/>
              <a:t>Work flow</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da48a6510b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da48a6510b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c77a5591d_8_3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AutoNum type="alphaLcPeriod"/>
            </a:pPr>
            <a:r>
              <a:rPr lang="en" sz="1400">
                <a:solidFill>
                  <a:srgbClr val="595959"/>
                </a:solidFill>
              </a:rPr>
              <a:t>How Startups from silicon valley disrupted the F500 with exponential growth</a:t>
            </a:r>
            <a:endParaRPr sz="1400">
              <a:solidFill>
                <a:srgbClr val="595959"/>
              </a:solidFill>
            </a:endParaRPr>
          </a:p>
          <a:p>
            <a:pPr indent="-317500" lvl="1" marL="914400" rtl="0" algn="l">
              <a:lnSpc>
                <a:spcPct val="115000"/>
              </a:lnSpc>
              <a:spcBef>
                <a:spcPts val="0"/>
              </a:spcBef>
              <a:spcAft>
                <a:spcPts val="0"/>
              </a:spcAft>
              <a:buClr>
                <a:srgbClr val="595959"/>
              </a:buClr>
              <a:buSzPts val="1400"/>
              <a:buAutoNum type="alphaLcPeriod"/>
            </a:pPr>
            <a:r>
              <a:rPr lang="en" sz="1400">
                <a:solidFill>
                  <a:srgbClr val="595959"/>
                </a:solidFill>
              </a:rPr>
              <a:t>WHY did they succeed: Because they rely on a new paradigm which is moores law</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endParaRPr>
          </a:p>
          <a:p>
            <a:pPr indent="0" lvl="0" marL="0" rtl="0" algn="l">
              <a:spcBef>
                <a:spcPts val="1200"/>
              </a:spcBef>
              <a:spcAft>
                <a:spcPts val="0"/>
              </a:spcAft>
              <a:buNone/>
            </a:pPr>
            <a:r>
              <a:t/>
            </a:r>
            <a:endParaRPr/>
          </a:p>
        </p:txBody>
      </p:sp>
      <p:sp>
        <p:nvSpPr>
          <p:cNvPr id="587" name="Google Shape;587;gdc77a5591d_8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c77a5591d_8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c77a5591d_8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dc77a5591d_1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dc77a5591d_1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d9883459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d9883459e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da48a6510b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da48a6510b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d97a23940c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d97a23940c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dc77a5591d_1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dc77a5591d_1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d97a23940c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d97a23940c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c77a5591d_6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AutoNum type="alphaLcPeriod"/>
            </a:pPr>
            <a:r>
              <a:rPr lang="en" sz="1400">
                <a:solidFill>
                  <a:srgbClr val="595959"/>
                </a:solidFill>
              </a:rPr>
              <a:t>How Startups from silicon valley disrupted the F500 with exponential growth</a:t>
            </a:r>
            <a:endParaRPr sz="1400">
              <a:solidFill>
                <a:srgbClr val="595959"/>
              </a:solidFill>
            </a:endParaRPr>
          </a:p>
          <a:p>
            <a:pPr indent="-317500" lvl="1" marL="914400" rtl="0" algn="l">
              <a:lnSpc>
                <a:spcPct val="115000"/>
              </a:lnSpc>
              <a:spcBef>
                <a:spcPts val="0"/>
              </a:spcBef>
              <a:spcAft>
                <a:spcPts val="0"/>
              </a:spcAft>
              <a:buClr>
                <a:srgbClr val="595959"/>
              </a:buClr>
              <a:buSzPts val="1400"/>
              <a:buAutoNum type="alphaLcPeriod"/>
            </a:pPr>
            <a:r>
              <a:rPr lang="en" sz="1400">
                <a:solidFill>
                  <a:srgbClr val="595959"/>
                </a:solidFill>
              </a:rPr>
              <a:t>WHY did they succeed: Because they rely on a new paradigm which is moores law</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endParaRPr>
          </a:p>
          <a:p>
            <a:pPr indent="0" lvl="0" marL="0" rtl="0" algn="l">
              <a:spcBef>
                <a:spcPts val="1200"/>
              </a:spcBef>
              <a:spcAft>
                <a:spcPts val="0"/>
              </a:spcAft>
              <a:buNone/>
            </a:pPr>
            <a:r>
              <a:t/>
            </a:r>
            <a:endParaRPr/>
          </a:p>
        </p:txBody>
      </p:sp>
      <p:sp>
        <p:nvSpPr>
          <p:cNvPr id="125" name="Google Shape;125;gdc77a5591d_6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dc77a5591d_8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dc77a5591d_8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process of data model/information approximation, UDA maybe judged by three conditions: Soundness, Termination, and “Relative” Precision.</a:t>
            </a:r>
            <a:endParaRPr/>
          </a:p>
          <a:p>
            <a:pPr indent="0" lvl="0" marL="0" rtl="0" algn="l">
              <a:spcBef>
                <a:spcPts val="0"/>
              </a:spcBef>
              <a:spcAft>
                <a:spcPts val="0"/>
              </a:spcAft>
              <a:buNone/>
            </a:pPr>
            <a:r>
              <a:rPr lang="en"/>
              <a:t> All three properties can be teased out of manipulating Lattices/Partially Ordered Sets (POs), which are constructed out of key-value pairs.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d9883459e2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d9883459e2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en" sz="1800">
                <a:solidFill>
                  <a:schemeClr val="dk1"/>
                </a:solidFill>
                <a:latin typeface="Lato"/>
                <a:ea typeface="Lato"/>
                <a:cs typeface="Lato"/>
                <a:sym typeface="Lato"/>
              </a:rPr>
              <a:t>(notes) add hyperlinks with definitions </a:t>
            </a:r>
            <a:endParaRPr b="1" sz="1800">
              <a:solidFill>
                <a:schemeClr val="dk1"/>
              </a:solidFill>
              <a:latin typeface="Lato"/>
              <a:ea typeface="Lato"/>
              <a:cs typeface="Lato"/>
              <a:sym typeface="Lato"/>
            </a:endParaRPr>
          </a:p>
          <a:p>
            <a:pPr indent="-342900" lvl="0" marL="457200" rtl="0" algn="l">
              <a:lnSpc>
                <a:spcPct val="115000"/>
              </a:lnSpc>
              <a:spcBef>
                <a:spcPts val="1200"/>
              </a:spcBef>
              <a:spcAft>
                <a:spcPts val="0"/>
              </a:spcAft>
              <a:buClr>
                <a:schemeClr val="dk1"/>
              </a:buClr>
              <a:buSzPts val="1800"/>
              <a:buFont typeface="Lato"/>
              <a:buChar char="●"/>
            </a:pPr>
            <a:r>
              <a:rPr b="1" lang="en" sz="1800">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b="1"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dc77a5591d_8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dc77a5591d_8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d9883459e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d9883459e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dab9734ce7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dab9734ce7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d6645187c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d6645187c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dc77a5591d_8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dc77a5591d_8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Lato"/>
                <a:ea typeface="Lato"/>
                <a:cs typeface="Lato"/>
                <a:sym typeface="Lato"/>
              </a:rPr>
              <a:t>Layer 1: Speak to Comparing Numbers and Names e.g. MAC Address, IP, DNS</a:t>
            </a:r>
            <a:endParaRPr sz="14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sz="1800">
                <a:solidFill>
                  <a:schemeClr val="dk1"/>
                </a:solidFill>
                <a:latin typeface="Lato"/>
                <a:ea typeface="Lato"/>
                <a:cs typeface="Lato"/>
                <a:sym typeface="Lato"/>
              </a:rPr>
              <a:t>Layer 2: Speak to Comparing accounts: Procedures like public private key generation (BIP0032)</a:t>
            </a:r>
            <a:endParaRPr sz="1800">
              <a:solidFill>
                <a:schemeClr val="dk1"/>
              </a:solidFill>
              <a:latin typeface="Lato"/>
              <a:ea typeface="Lato"/>
              <a:cs typeface="Lato"/>
              <a:sym typeface="Lato"/>
            </a:endParaRPr>
          </a:p>
          <a:p>
            <a:pPr indent="-317500" lvl="1" marL="914400" rtl="0" algn="l">
              <a:lnSpc>
                <a:spcPct val="115000"/>
              </a:lnSpc>
              <a:spcBef>
                <a:spcPts val="1200"/>
              </a:spcBef>
              <a:spcAft>
                <a:spcPts val="0"/>
              </a:spcAft>
              <a:buClr>
                <a:schemeClr val="dk1"/>
              </a:buClr>
              <a:buSzPts val="1400"/>
              <a:buFont typeface="Lato"/>
              <a:buChar char="○"/>
            </a:pPr>
            <a:r>
              <a:rPr lang="en" sz="1400">
                <a:solidFill>
                  <a:schemeClr val="dk1"/>
                </a:solidFill>
                <a:latin typeface="Lato"/>
                <a:ea typeface="Lato"/>
                <a:cs typeface="Lato"/>
                <a:sym typeface="Lato"/>
              </a:rPr>
              <a:t>Accountable Measuring Relations / Accounting relationship, measuring the relationship between objects NOT the value of objects</a:t>
            </a:r>
            <a:endParaRPr sz="1400">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sz="1800">
                <a:solidFill>
                  <a:schemeClr val="dk1"/>
                </a:solidFill>
                <a:latin typeface="Lato"/>
                <a:ea typeface="Lato"/>
                <a:cs typeface="Lato"/>
                <a:sym typeface="Lato"/>
              </a:rPr>
              <a:t>Layer 3: Speak to comparing encryption standards: Less precision / More precision;</a:t>
            </a:r>
            <a:endParaRPr sz="18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dc77a5591d_8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dc77a5591d_8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UPDATE SLIDE TO BETTER GRAPHICALLY REPRESENT ITÄS MESSAGE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Private Key = Green</a:t>
            </a:r>
            <a:endParaRPr/>
          </a:p>
          <a:p>
            <a:pPr indent="-298450" lvl="0" marL="457200" rtl="0" algn="l">
              <a:spcBef>
                <a:spcPts val="0"/>
              </a:spcBef>
              <a:spcAft>
                <a:spcPts val="0"/>
              </a:spcAft>
              <a:buSzPts val="1100"/>
              <a:buChar char="●"/>
            </a:pPr>
            <a:r>
              <a:rPr lang="en"/>
              <a:t>Public Key = Red</a:t>
            </a:r>
            <a:endParaRPr/>
          </a:p>
          <a:p>
            <a:pPr indent="-298450" lvl="0" marL="457200" rtl="0" algn="l">
              <a:spcBef>
                <a:spcPts val="0"/>
              </a:spcBef>
              <a:spcAft>
                <a:spcPts val="0"/>
              </a:spcAft>
              <a:buSzPts val="1100"/>
              <a:buChar char="●"/>
            </a:pPr>
            <a:r>
              <a:rPr lang="en"/>
              <a:t>Correct Arrows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dc77a5591d_8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dc77a5591d_8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d9e94da7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d9e94da7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Universal Abstraction: Page - Service / File; Data Symmetry and Symmetry Breaking; 4 Fields of Data Governance: Data Organisation, Data Processing, Data Deployment, Data Security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Version of page history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File transfers, github,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Service transfers docker-hub</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9ec551b2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9ec551b2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Organise data to enable Security, Processing, Deployment</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rPr>
              <a:t>(notes) tensor flow logo??</a:t>
            </a:r>
            <a:endParaRPr sz="13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300">
                <a:solidFill>
                  <a:schemeClr val="dk1"/>
                </a:solidFill>
              </a:rPr>
              <a:t>Companies are using cloud services to gain access to tools that will hopefully improve their efficiency and ability to profit from Data; however, most companies do not have proper Namespace Management (</a:t>
            </a:r>
            <a:r>
              <a:rPr b="1" lang="en" sz="1300">
                <a:solidFill>
                  <a:schemeClr val="dk1"/>
                </a:solidFill>
              </a:rPr>
              <a:t>NsM</a:t>
            </a:r>
            <a:r>
              <a:rPr lang="en" sz="1300">
                <a:solidFill>
                  <a:schemeClr val="dk1"/>
                </a:solidFill>
              </a:rPr>
              <a:t>) so therefore the current methods of managing Data Assets, are complex, costly, and most importantly causing data to be a liability and not an asset.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da48a6510b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da48a6510b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Lato"/>
                <a:ea typeface="Lato"/>
                <a:cs typeface="Lato"/>
                <a:sym typeface="Lato"/>
              </a:rPr>
              <a:t>Governance must a balance between three things: (the 3 circle diagram)</a:t>
            </a:r>
            <a:endParaRPr sz="1800">
              <a:solidFill>
                <a:schemeClr val="dk1"/>
              </a:solidFill>
              <a:latin typeface="Lato"/>
              <a:ea typeface="Lato"/>
              <a:cs typeface="Lato"/>
              <a:sym typeface="Lato"/>
            </a:endParaRPr>
          </a:p>
          <a:p>
            <a:pPr indent="-342900" lvl="0" marL="457200" rtl="0" algn="l">
              <a:lnSpc>
                <a:spcPct val="115000"/>
              </a:lnSpc>
              <a:spcBef>
                <a:spcPts val="1200"/>
              </a:spcBef>
              <a:spcAft>
                <a:spcPts val="0"/>
              </a:spcAft>
              <a:buClr>
                <a:schemeClr val="dk1"/>
              </a:buClr>
              <a:buSzPts val="1800"/>
              <a:buFont typeface="Lato"/>
              <a:buChar char="●"/>
            </a:pPr>
            <a:r>
              <a:rPr lang="en" sz="1800">
                <a:solidFill>
                  <a:schemeClr val="dk1"/>
                </a:solidFill>
                <a:latin typeface="Lato"/>
                <a:ea typeface="Lato"/>
                <a:cs typeface="Lato"/>
                <a:sym typeface="Lato"/>
              </a:rPr>
              <a:t>Computing Resources (Instrumentation) : governed by Moore’s Law</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Data Availability (Sensor Deployment) : governed by Social Contracts</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Knowledge on Algorithms (Software refinement) : governed by Source Code</a:t>
            </a:r>
            <a:endParaRPr sz="18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4b72905b563627bc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4b72905b563627bc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d9e94da71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d9e94da71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https://dro.deakin.edu.au/eserv/DU:30106709/cysbulski-simplifyingsensemaking-2018.pdf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Tools, Workflows, OpenSource &amp; Practices</a:t>
            </a:r>
            <a:endParaRPr/>
          </a:p>
          <a:p>
            <a:pPr indent="0" lvl="0" marL="0" rtl="0" algn="l">
              <a:spcBef>
                <a:spcPts val="0"/>
              </a:spcBef>
              <a:spcAft>
                <a:spcPts val="0"/>
              </a:spcAft>
              <a:buClr>
                <a:schemeClr val="dk1"/>
              </a:buClr>
              <a:buSzPts val="1100"/>
              <a:buFont typeface="Arial"/>
              <a:buNone/>
            </a:pPr>
            <a:r>
              <a:rPr lang="en">
                <a:solidFill>
                  <a:schemeClr val="dk1"/>
                </a:solidFill>
              </a:rPr>
              <a:t>Universal &amp; Unifying Abstraction: Like Flatter </a:t>
            </a:r>
            <a:r>
              <a:rPr lang="en" u="sng">
                <a:solidFill>
                  <a:schemeClr val="hlink"/>
                </a:solidFill>
                <a:hlinkClick r:id="rId3"/>
              </a:rPr>
              <a:t>https://en.wikipedia.org/wiki/Flutter_(software)</a:t>
            </a:r>
            <a:r>
              <a:rPr lang="en">
                <a:solidFill>
                  <a:schemeClr val="dk1"/>
                </a:solidFill>
              </a:rPr>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db46cc54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db46cc54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https://dro.deakin.edu.au/eserv/DU:30106709/cysbulski-simplifyingsensemaking-2018.pdf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Tools, Workflows, OpenSource &amp; Practices</a:t>
            </a:r>
            <a:endParaRPr/>
          </a:p>
          <a:p>
            <a:pPr indent="0" lvl="0" marL="0" rtl="0" algn="l">
              <a:spcBef>
                <a:spcPts val="0"/>
              </a:spcBef>
              <a:spcAft>
                <a:spcPts val="0"/>
              </a:spcAft>
              <a:buClr>
                <a:schemeClr val="dk1"/>
              </a:buClr>
              <a:buSzPts val="1100"/>
              <a:buFont typeface="Arial"/>
              <a:buNone/>
            </a:pPr>
            <a:r>
              <a:rPr lang="en">
                <a:solidFill>
                  <a:schemeClr val="dk1"/>
                </a:solidFill>
              </a:rPr>
              <a:t>Universal &amp; Unifying Abstraction: Like Flatter </a:t>
            </a:r>
            <a:r>
              <a:rPr lang="en" u="sng">
                <a:solidFill>
                  <a:schemeClr val="hlink"/>
                </a:solidFill>
                <a:hlinkClick r:id="rId3"/>
              </a:rPr>
              <a:t>https://en.wikipedia.org/wiki/Flutter_(software)</a:t>
            </a:r>
            <a:r>
              <a:rPr lang="en">
                <a:solidFill>
                  <a:schemeClr val="dk1"/>
                </a:solidFill>
              </a:rPr>
              <a: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da8c3ac95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da8c3ac95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process of data model/information approximation, UDA maybe judged by three conditions: Soundness, Termination, and “Relative” Precision.</a:t>
            </a:r>
            <a:endParaRPr/>
          </a:p>
          <a:p>
            <a:pPr indent="0" lvl="0" marL="0" rtl="0" algn="l">
              <a:spcBef>
                <a:spcPts val="0"/>
              </a:spcBef>
              <a:spcAft>
                <a:spcPts val="0"/>
              </a:spcAft>
              <a:buNone/>
            </a:pPr>
            <a:r>
              <a:rPr lang="en"/>
              <a:t> All three properties can be teased out of manipulating Lattices/Partially Ordered Sets (POs), which are constructed out of key-value pairs.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da8c3ac9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da8c3ac9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process of data model/information approximation, UDA maybe judged by three conditions: Soundness, Termination, and “Relative” Precision.</a:t>
            </a:r>
            <a:endParaRPr/>
          </a:p>
          <a:p>
            <a:pPr indent="0" lvl="0" marL="0" rtl="0" algn="l">
              <a:spcBef>
                <a:spcPts val="0"/>
              </a:spcBef>
              <a:spcAft>
                <a:spcPts val="0"/>
              </a:spcAft>
              <a:buNone/>
            </a:pPr>
            <a:r>
              <a:rPr lang="en"/>
              <a:t> All three properties can be teased out of manipulating Lattices/Partially Ordered Sets (POs), which are constructed out of key-value pairs.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d6645187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d664518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d97a23940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d97a23940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9883459e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d9883459e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b="1" lang="en" sz="1800">
                <a:solidFill>
                  <a:schemeClr val="dk1"/>
                </a:solidFill>
                <a:latin typeface="Lato"/>
                <a:ea typeface="Lato"/>
                <a:cs typeface="Lato"/>
                <a:sym typeface="Lato"/>
              </a:rPr>
              <a:t>(notes) add hyperlinks with definitions </a:t>
            </a:r>
            <a:endParaRPr b="1" sz="1800">
              <a:solidFill>
                <a:schemeClr val="dk1"/>
              </a:solidFill>
              <a:latin typeface="Lato"/>
              <a:ea typeface="Lato"/>
              <a:cs typeface="Lato"/>
              <a:sym typeface="Lato"/>
            </a:endParaRPr>
          </a:p>
          <a:p>
            <a:pPr indent="-342900" lvl="0" marL="457200" rtl="0" algn="l">
              <a:lnSpc>
                <a:spcPct val="115000"/>
              </a:lnSpc>
              <a:spcBef>
                <a:spcPts val="1200"/>
              </a:spcBef>
              <a:spcAft>
                <a:spcPts val="0"/>
              </a:spcAft>
              <a:buClr>
                <a:schemeClr val="dk1"/>
              </a:buClr>
              <a:buSzPts val="1800"/>
              <a:buFont typeface="Lato"/>
              <a:buChar char="●"/>
            </a:pPr>
            <a:r>
              <a:rPr b="1" lang="en" sz="1800">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b="1"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ab9734ce7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ab9734ce7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9883459e2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9883459e2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Font typeface="Lato"/>
              <a:buNone/>
              <a:defRPr sz="28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12994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18960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Lato"/>
              <a:buChar char="●"/>
              <a:defRPr>
                <a:latin typeface="Lato"/>
                <a:ea typeface="Lato"/>
                <a:cs typeface="Lato"/>
                <a:sym typeface="Lato"/>
              </a:defRPr>
            </a:lvl1pPr>
            <a:lvl2pPr indent="-317500" lvl="1" marL="914400">
              <a:spcBef>
                <a:spcPts val="0"/>
              </a:spcBef>
              <a:spcAft>
                <a:spcPts val="0"/>
              </a:spcAft>
              <a:buSzPts val="1400"/>
              <a:buFont typeface="Lato"/>
              <a:buChar char="○"/>
              <a:defRPr>
                <a:latin typeface="Lato"/>
                <a:ea typeface="Lato"/>
                <a:cs typeface="Lato"/>
                <a:sym typeface="Lato"/>
              </a:defRPr>
            </a:lvl2pPr>
            <a:lvl3pPr indent="-317500" lvl="2" marL="1371600">
              <a:spcBef>
                <a:spcPts val="0"/>
              </a:spcBef>
              <a:spcAft>
                <a:spcPts val="0"/>
              </a:spcAft>
              <a:buSzPts val="1400"/>
              <a:buFont typeface="Lato"/>
              <a:buChar char="■"/>
              <a:defRPr>
                <a:latin typeface="Lato"/>
                <a:ea typeface="Lato"/>
                <a:cs typeface="Lato"/>
                <a:sym typeface="Lato"/>
              </a:defRPr>
            </a:lvl3pPr>
            <a:lvl4pPr indent="-317500" lvl="3" marL="1828800">
              <a:spcBef>
                <a:spcPts val="0"/>
              </a:spcBef>
              <a:spcAft>
                <a:spcPts val="0"/>
              </a:spcAft>
              <a:buSzPts val="1400"/>
              <a:buFont typeface="Lato"/>
              <a:buChar char="●"/>
              <a:defRPr>
                <a:latin typeface="Lato"/>
                <a:ea typeface="Lato"/>
                <a:cs typeface="Lato"/>
                <a:sym typeface="Lato"/>
              </a:defRPr>
            </a:lvl4pPr>
            <a:lvl5pPr indent="-317500" lvl="4" marL="2286000">
              <a:spcBef>
                <a:spcPts val="0"/>
              </a:spcBef>
              <a:spcAft>
                <a:spcPts val="0"/>
              </a:spcAft>
              <a:buSzPts val="1400"/>
              <a:buFont typeface="Lato"/>
              <a:buChar char="○"/>
              <a:defRPr>
                <a:latin typeface="Lato"/>
                <a:ea typeface="Lato"/>
                <a:cs typeface="Lato"/>
                <a:sym typeface="Lato"/>
              </a:defRPr>
            </a:lvl5pPr>
            <a:lvl6pPr indent="-317500" lvl="5" marL="2743200">
              <a:spcBef>
                <a:spcPts val="0"/>
              </a:spcBef>
              <a:spcAft>
                <a:spcPts val="0"/>
              </a:spcAft>
              <a:buSzPts val="1400"/>
              <a:buFont typeface="Lato"/>
              <a:buChar char="■"/>
              <a:defRPr>
                <a:latin typeface="Lato"/>
                <a:ea typeface="Lato"/>
                <a:cs typeface="Lato"/>
                <a:sym typeface="Lato"/>
              </a:defRPr>
            </a:lvl6pPr>
            <a:lvl7pPr indent="-317500" lvl="6" marL="3200400">
              <a:spcBef>
                <a:spcPts val="0"/>
              </a:spcBef>
              <a:spcAft>
                <a:spcPts val="0"/>
              </a:spcAft>
              <a:buSzPts val="1400"/>
              <a:buFont typeface="Lato"/>
              <a:buChar char="●"/>
              <a:defRPr>
                <a:latin typeface="Lato"/>
                <a:ea typeface="Lato"/>
                <a:cs typeface="Lato"/>
                <a:sym typeface="Lato"/>
              </a:defRPr>
            </a:lvl7pPr>
            <a:lvl8pPr indent="-317500" lvl="7" marL="3657600">
              <a:spcBef>
                <a:spcPts val="0"/>
              </a:spcBef>
              <a:spcAft>
                <a:spcPts val="0"/>
              </a:spcAft>
              <a:buSzPts val="1400"/>
              <a:buFont typeface="Lato"/>
              <a:buChar char="○"/>
              <a:defRPr>
                <a:latin typeface="Lato"/>
                <a:ea typeface="Lato"/>
                <a:cs typeface="Lato"/>
                <a:sym typeface="Lato"/>
              </a:defRPr>
            </a:lvl8pPr>
            <a:lvl9pPr indent="-317500" lvl="8" marL="4114800">
              <a:spcBef>
                <a:spcPts val="0"/>
              </a:spcBef>
              <a:spcAft>
                <a:spcPts val="0"/>
              </a:spcAft>
              <a:buSzPts val="1400"/>
              <a:buFont typeface="Lato"/>
              <a:buChar char="■"/>
              <a:defRPr>
                <a:latin typeface="Lato"/>
                <a:ea typeface="Lato"/>
                <a:cs typeface="Lato"/>
                <a:sym typeface="Lato"/>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cap="flat" cmpd="sng" w="19050">
            <a:solidFill>
              <a:srgbClr val="4F4F4F"/>
            </a:solidFill>
            <a:prstDash val="solid"/>
            <a:round/>
            <a:headEnd len="sm" w="sm" type="none"/>
            <a:tailEnd len="sm" w="sm" type="none"/>
          </a:ln>
        </p:spPr>
        <p:txBody>
          <a:bodyPr anchorCtr="0" anchor="t" bIns="91425" lIns="91425" spcFirstLastPara="1" rIns="91425" wrap="square" tIns="91425">
            <a:normAutofit/>
          </a:bodyPr>
          <a:lstStyle>
            <a:lvl1pPr lvl="0" algn="ctr">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lgn="ctr">
              <a:spcBef>
                <a:spcPts val="0"/>
              </a:spcBef>
              <a:spcAft>
                <a:spcPts val="0"/>
              </a:spcAft>
              <a:buClr>
                <a:schemeClr val="dk1"/>
              </a:buClr>
              <a:buSzPts val="2800"/>
              <a:buFont typeface="Lato"/>
              <a:buNone/>
              <a:defRPr sz="2800">
                <a:solidFill>
                  <a:schemeClr val="dk1"/>
                </a:solidFill>
                <a:latin typeface="Lato"/>
                <a:ea typeface="Lato"/>
                <a:cs typeface="Lato"/>
                <a:sym typeface="Lato"/>
              </a:defRPr>
            </a:lvl2pPr>
            <a:lvl3pPr lvl="2" algn="ctr">
              <a:spcBef>
                <a:spcPts val="0"/>
              </a:spcBef>
              <a:spcAft>
                <a:spcPts val="0"/>
              </a:spcAft>
              <a:buClr>
                <a:schemeClr val="dk1"/>
              </a:buClr>
              <a:buSzPts val="2800"/>
              <a:buFont typeface="Lato"/>
              <a:buNone/>
              <a:defRPr sz="2800">
                <a:solidFill>
                  <a:schemeClr val="dk1"/>
                </a:solidFill>
                <a:latin typeface="Lato"/>
                <a:ea typeface="Lato"/>
                <a:cs typeface="Lato"/>
                <a:sym typeface="Lato"/>
              </a:defRPr>
            </a:lvl3pPr>
            <a:lvl4pPr lvl="3" algn="ctr">
              <a:spcBef>
                <a:spcPts val="0"/>
              </a:spcBef>
              <a:spcAft>
                <a:spcPts val="0"/>
              </a:spcAft>
              <a:buClr>
                <a:schemeClr val="dk1"/>
              </a:buClr>
              <a:buSzPts val="2800"/>
              <a:buFont typeface="Lato"/>
              <a:buNone/>
              <a:defRPr sz="2800">
                <a:solidFill>
                  <a:schemeClr val="dk1"/>
                </a:solidFill>
                <a:latin typeface="Lato"/>
                <a:ea typeface="Lato"/>
                <a:cs typeface="Lato"/>
                <a:sym typeface="Lato"/>
              </a:defRPr>
            </a:lvl4pPr>
            <a:lvl5pPr lvl="4" algn="ctr">
              <a:spcBef>
                <a:spcPts val="0"/>
              </a:spcBef>
              <a:spcAft>
                <a:spcPts val="0"/>
              </a:spcAft>
              <a:buClr>
                <a:schemeClr val="dk1"/>
              </a:buClr>
              <a:buSzPts val="2800"/>
              <a:buFont typeface="Lato"/>
              <a:buNone/>
              <a:defRPr sz="2800">
                <a:solidFill>
                  <a:schemeClr val="dk1"/>
                </a:solidFill>
                <a:latin typeface="Lato"/>
                <a:ea typeface="Lato"/>
                <a:cs typeface="Lato"/>
                <a:sym typeface="Lato"/>
              </a:defRPr>
            </a:lvl5pPr>
            <a:lvl6pPr lvl="5" algn="ctr">
              <a:spcBef>
                <a:spcPts val="0"/>
              </a:spcBef>
              <a:spcAft>
                <a:spcPts val="0"/>
              </a:spcAft>
              <a:buClr>
                <a:schemeClr val="dk1"/>
              </a:buClr>
              <a:buSzPts val="2800"/>
              <a:buFont typeface="Lato"/>
              <a:buNone/>
              <a:defRPr sz="2800">
                <a:solidFill>
                  <a:schemeClr val="dk1"/>
                </a:solidFill>
                <a:latin typeface="Lato"/>
                <a:ea typeface="Lato"/>
                <a:cs typeface="Lato"/>
                <a:sym typeface="Lato"/>
              </a:defRPr>
            </a:lvl6pPr>
            <a:lvl7pPr lvl="6" algn="ctr">
              <a:spcBef>
                <a:spcPts val="0"/>
              </a:spcBef>
              <a:spcAft>
                <a:spcPts val="0"/>
              </a:spcAft>
              <a:buClr>
                <a:schemeClr val="dk1"/>
              </a:buClr>
              <a:buSzPts val="2800"/>
              <a:buFont typeface="Lato"/>
              <a:buNone/>
              <a:defRPr sz="2800">
                <a:solidFill>
                  <a:schemeClr val="dk1"/>
                </a:solidFill>
                <a:latin typeface="Lato"/>
                <a:ea typeface="Lato"/>
                <a:cs typeface="Lato"/>
                <a:sym typeface="Lato"/>
              </a:defRPr>
            </a:lvl7pPr>
            <a:lvl8pPr lvl="7" algn="ctr">
              <a:spcBef>
                <a:spcPts val="0"/>
              </a:spcBef>
              <a:spcAft>
                <a:spcPts val="0"/>
              </a:spcAft>
              <a:buClr>
                <a:schemeClr val="dk1"/>
              </a:buClr>
              <a:buSzPts val="2800"/>
              <a:buFont typeface="Lato"/>
              <a:buNone/>
              <a:defRPr sz="2800">
                <a:solidFill>
                  <a:schemeClr val="dk1"/>
                </a:solidFill>
                <a:latin typeface="Lato"/>
                <a:ea typeface="Lato"/>
                <a:cs typeface="Lato"/>
                <a:sym typeface="Lato"/>
              </a:defRPr>
            </a:lvl8pPr>
            <a:lvl9pPr lvl="8" algn="ctr">
              <a:spcBef>
                <a:spcPts val="0"/>
              </a:spcBef>
              <a:spcAft>
                <a:spcPts val="0"/>
              </a:spcAft>
              <a:buClr>
                <a:schemeClr val="dk1"/>
              </a:buClr>
              <a:buSzPts val="2800"/>
              <a:buFont typeface="Lato"/>
              <a:buNone/>
              <a:defRPr sz="2800">
                <a:solidFill>
                  <a:schemeClr val="dk1"/>
                </a:solidFill>
                <a:latin typeface="Lato"/>
                <a:ea typeface="Lato"/>
                <a:cs typeface="Lato"/>
                <a:sym typeface="La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0" y="4964700"/>
            <a:ext cx="9144000" cy="178800"/>
          </a:xfrm>
          <a:prstGeom prst="rect">
            <a:avLst/>
          </a:prstGeom>
          <a:gradFill>
            <a:gsLst>
              <a:gs pos="0">
                <a:srgbClr val="E69138"/>
              </a:gs>
              <a:gs pos="0">
                <a:schemeClr val="lt1"/>
              </a:gs>
              <a:gs pos="56000">
                <a:srgbClr val="F6B26B"/>
              </a:gs>
              <a:gs pos="100000">
                <a:srgbClr val="E69138"/>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sciencedirect.com/science/article/pii/S1355219813000464" TargetMode="External"/><Relationship Id="rId4" Type="http://schemas.openxmlformats.org/officeDocument/2006/relationships/hyperlink" Target="https://www.wikiwand.com/en/Light_cone" TargetMode="External"/><Relationship Id="rId5" Type="http://schemas.openxmlformats.org/officeDocument/2006/relationships/image" Target="../media/image12.png"/><Relationship Id="rId6" Type="http://schemas.openxmlformats.org/officeDocument/2006/relationships/hyperlink" Target="https://www.wikiwand.com/en/Light_con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png"/><Relationship Id="rId11" Type="http://schemas.openxmlformats.org/officeDocument/2006/relationships/hyperlink" Target="http://dockerhub.io/" TargetMode="External"/><Relationship Id="rId10" Type="http://schemas.openxmlformats.org/officeDocument/2006/relationships/image" Target="../media/image19.png"/><Relationship Id="rId12" Type="http://schemas.openxmlformats.org/officeDocument/2006/relationships/image" Target="../media/image21.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hyperlink" Target="https://www.pachyderm.com/" TargetMode="External"/><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hyperlink" Target="http://www.menti.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3.png"/><Relationship Id="rId9" Type="http://schemas.openxmlformats.org/officeDocument/2006/relationships/image" Target="../media/image31.jpg"/><Relationship Id="rId5" Type="http://schemas.openxmlformats.org/officeDocument/2006/relationships/image" Target="../media/image15.png"/><Relationship Id="rId6" Type="http://schemas.openxmlformats.org/officeDocument/2006/relationships/hyperlink" Target="https://www.amazon.com/Free-Software-Society-2nd/dp/0983159203/ref=sr_1_2?dchild=1&amp;keywords=Free+Software%2C+Free+Society&amp;qid=1621913804&amp;sr=8-2" TargetMode="External"/><Relationship Id="rId7" Type="http://schemas.openxmlformats.org/officeDocument/2006/relationships/image" Target="../media/image24.png"/><Relationship Id="rId8"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27.png"/><Relationship Id="rId7" Type="http://schemas.openxmlformats.org/officeDocument/2006/relationships/image" Target="../media/image33.png"/><Relationship Id="rId8"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w3.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hyperlink" Target="http://testbone.com/blog/continuous-integration/" TargetMode="External"/><Relationship Id="rId13" Type="http://schemas.openxmlformats.org/officeDocument/2006/relationships/hyperlink" Target="http://testbone.com/blog/continuous-integration/" TargetMode="External"/><Relationship Id="rId12"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n.bitcoin.it/wiki/Bitcoin_Improvement_Proposals" TargetMode="External"/><Relationship Id="rId4" Type="http://schemas.openxmlformats.org/officeDocument/2006/relationships/hyperlink" Target="https://eips.ethereum.org/" TargetMode="External"/><Relationship Id="rId9" Type="http://schemas.openxmlformats.org/officeDocument/2006/relationships/image" Target="../media/image41.png"/><Relationship Id="rId14" Type="http://schemas.openxmlformats.org/officeDocument/2006/relationships/image" Target="../media/image45.png"/><Relationship Id="rId5" Type="http://schemas.openxmlformats.org/officeDocument/2006/relationships/hyperlink" Target="https://eips.ethereum.org/" TargetMode="External"/><Relationship Id="rId6" Type="http://schemas.openxmlformats.org/officeDocument/2006/relationships/hyperlink" Target="https://en.bitcoin.it/wiki/Bitcoin_Improvement_Proposals" TargetMode="External"/><Relationship Id="rId7" Type="http://schemas.openxmlformats.org/officeDocument/2006/relationships/hyperlink" Target="https://en.bitcoin.it/wiki/Bitcoin_Improvement_Proposals" TargetMode="External"/><Relationship Id="rId8" Type="http://schemas.openxmlformats.org/officeDocument/2006/relationships/hyperlink" Target="https://en.bitcoin.it/wiki/Bitcoin_Improvement_Proposa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ethereum.foundation/" TargetMode="External"/><Relationship Id="rId4" Type="http://schemas.openxmlformats.org/officeDocument/2006/relationships/hyperlink" Target="https://web3.foundation/" TargetMode="External"/><Relationship Id="rId5" Type="http://schemas.openxmlformats.org/officeDocument/2006/relationships/image" Target="../media/image44.png"/><Relationship Id="rId6"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5.png"/><Relationship Id="rId5" Type="http://schemas.openxmlformats.org/officeDocument/2006/relationships/slide" Target="/ppt/slides/slide56.xml"/><Relationship Id="rId6"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hyperlink" Target="https://platform.leolabs.space/visualization" TargetMode="External"/><Relationship Id="rId6" Type="http://schemas.openxmlformats.org/officeDocument/2006/relationships/image" Target="../media/image55.png"/><Relationship Id="rId7" Type="http://schemas.openxmlformats.org/officeDocument/2006/relationships/hyperlink" Target="https://hq.iv.navvis.com/?fov=131.6&amp;site=1493761991057195&amp;hsCtaTracking=a4b04978-3ac0-4208-bfd6-63048ec3c0fe%7Cb8759a55-d746-4e96-97bd-ec257724516f&amp;vlon=5.24&amp;vlat=-0.38&amp;image=16845" TargetMode="External"/><Relationship Id="rId8"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2.pn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slide" Target="/ppt/slides/slide56.xml"/><Relationship Id="rId7" Type="http://schemas.openxmlformats.org/officeDocument/2006/relationships/slide" Target="/ppt/slides/slide56.xml"/></Relationships>
</file>

<file path=ppt/slides/_rels/slide25.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hyperlink" Target="https://en.wikipedia.org/wiki/Service-oriented_architecture" TargetMode="External"/><Relationship Id="rId13" Type="http://schemas.openxmlformats.org/officeDocument/2006/relationships/hyperlink" Target="https://medium.com/@sakpalvivek02/what-elon-musk-steve-jobs-mark-zuckerberg-bill-gates-jeff-bezos-and-other-top-billionaires-have-167ea39b6063" TargetMode="External"/><Relationship Id="rId12" Type="http://schemas.openxmlformats.org/officeDocument/2006/relationships/hyperlink" Target="https://gigaom.com/2011/10/12/419-the-biggest-thing-amazon-got-right-the-platform/" TargetMode="External"/><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kubernetes.io" TargetMode="External"/><Relationship Id="rId4" Type="http://schemas.openxmlformats.org/officeDocument/2006/relationships/image" Target="../media/image16.png"/><Relationship Id="rId9" Type="http://schemas.openxmlformats.org/officeDocument/2006/relationships/hyperlink" Target="https://yaml.org/" TargetMode="External"/><Relationship Id="rId14" Type="http://schemas.openxmlformats.org/officeDocument/2006/relationships/image" Target="../media/image2.png"/><Relationship Id="rId5" Type="http://schemas.openxmlformats.org/officeDocument/2006/relationships/hyperlink" Target="https://kubernetes.io" TargetMode="External"/><Relationship Id="rId6" Type="http://schemas.openxmlformats.org/officeDocument/2006/relationships/hyperlink" Target="https://yaml.org" TargetMode="External"/><Relationship Id="rId7" Type="http://schemas.openxmlformats.org/officeDocument/2006/relationships/image" Target="../media/image54.png"/><Relationship Id="rId8" Type="http://schemas.openxmlformats.org/officeDocument/2006/relationships/hyperlink" Target="https://yaml.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hyperlink" Target="https://go.neo4j.com/rs/710-RRC-335/images/Graph_Databases_for_Beginners.pdf" TargetMode="External"/><Relationship Id="rId13" Type="http://schemas.openxmlformats.org/officeDocument/2006/relationships/image" Target="../media/image68.png"/><Relationship Id="rId12" Type="http://schemas.openxmlformats.org/officeDocument/2006/relationships/hyperlink" Target="https://blog.javan.co.id/berkenalan-dengan-graph-database-neo4j-2f377d7ed7bb"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mediawiki.org/wiki/MediaWiki" TargetMode="External"/><Relationship Id="rId4" Type="http://schemas.openxmlformats.org/officeDocument/2006/relationships/image" Target="../media/image58.png"/><Relationship Id="rId9" Type="http://schemas.openxmlformats.org/officeDocument/2006/relationships/image" Target="../media/image60.png"/><Relationship Id="rId15" Type="http://schemas.openxmlformats.org/officeDocument/2006/relationships/image" Target="../media/image62.png"/><Relationship Id="rId14" Type="http://schemas.openxmlformats.org/officeDocument/2006/relationships/image" Target="../media/image61.png"/><Relationship Id="rId17" Type="http://schemas.openxmlformats.org/officeDocument/2006/relationships/image" Target="../media/image67.png"/><Relationship Id="rId16" Type="http://schemas.openxmlformats.org/officeDocument/2006/relationships/image" Target="../media/image63.png"/><Relationship Id="rId5" Type="http://schemas.openxmlformats.org/officeDocument/2006/relationships/hyperlink" Target="https://github.com/git-lfs/git-lfs" TargetMode="External"/><Relationship Id="rId6" Type="http://schemas.openxmlformats.org/officeDocument/2006/relationships/image" Target="../media/image57.png"/><Relationship Id="rId7" Type="http://schemas.openxmlformats.org/officeDocument/2006/relationships/hyperlink" Target="https://www.semantic-mediawiki.org/wiki/Semantic_MediaWiki" TargetMode="External"/><Relationship Id="rId8"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66.png"/><Relationship Id="rId5" Type="http://schemas.openxmlformats.org/officeDocument/2006/relationships/image" Target="../media/image70.png"/><Relationship Id="rId6" Type="http://schemas.openxmlformats.org/officeDocument/2006/relationships/image" Target="../media/image72.png"/><Relationship Id="rId7"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70.png"/><Relationship Id="rId6" Type="http://schemas.openxmlformats.org/officeDocument/2006/relationships/image" Target="../media/image76.png"/><Relationship Id="rId7"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79.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70.png"/><Relationship Id="rId6" Type="http://schemas.openxmlformats.org/officeDocument/2006/relationships/image" Target="../media/image76.png"/><Relationship Id="rId7"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76.png"/><Relationship Id="rId5" Type="http://schemas.openxmlformats.org/officeDocument/2006/relationships/hyperlink" Target="https://soliditylang.org" TargetMode="External"/><Relationship Id="rId6" Type="http://schemas.openxmlformats.org/officeDocument/2006/relationships/image" Target="../media/image85.png"/><Relationship Id="rId7"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png"/><Relationship Id="rId5" Type="http://schemas.openxmlformats.org/officeDocument/2006/relationships/image" Target="../media/image77.png"/><Relationship Id="rId6" Type="http://schemas.openxmlformats.org/officeDocument/2006/relationships/image" Target="../media/image74.png"/><Relationship Id="rId7"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bmc.com/blogs/cap-theorem/" TargetMode="External"/><Relationship Id="rId4" Type="http://schemas.openxmlformats.org/officeDocument/2006/relationships/image" Target="../media/image78.png"/><Relationship Id="rId9" Type="http://schemas.openxmlformats.org/officeDocument/2006/relationships/hyperlink" Target="http://web.mit.edu/16.399/www/lecture_03-proofs/Cousot_MIT_2005_Course_03_4-1.pdf" TargetMode="External"/><Relationship Id="rId5" Type="http://schemas.openxmlformats.org/officeDocument/2006/relationships/hyperlink" Target="https://www.bmc.com/blogs/cap-theorem/" TargetMode="External"/><Relationship Id="rId6" Type="http://schemas.openxmlformats.org/officeDocument/2006/relationships/image" Target="../media/image4.jpg"/><Relationship Id="rId7" Type="http://schemas.openxmlformats.org/officeDocument/2006/relationships/hyperlink" Target="https://en.wikipedia.org/wiki/Soundness" TargetMode="External"/><Relationship Id="rId8" Type="http://schemas.openxmlformats.org/officeDocument/2006/relationships/hyperlink" Target="http://web.mit.edu/16.399/www/lecture_15-approximation/Cousot_MIT_2005_Course_15_4-1.pdf" TargetMode="External"/></Relationships>
</file>

<file path=ppt/slides/_rels/slide44.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32.png"/><Relationship Id="rId13" Type="http://schemas.openxmlformats.org/officeDocument/2006/relationships/hyperlink" Target="https://en.wikipedia.org/wiki/Data-centric_computing" TargetMode="External"/><Relationship Id="rId12"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81.png"/><Relationship Id="rId9" Type="http://schemas.openxmlformats.org/officeDocument/2006/relationships/image" Target="../media/image15.png"/><Relationship Id="rId15" Type="http://schemas.openxmlformats.org/officeDocument/2006/relationships/image" Target="../media/image91.png"/><Relationship Id="rId14" Type="http://schemas.openxmlformats.org/officeDocument/2006/relationships/hyperlink" Target="https://www.youtube.com/watch?v=fZrKC02A5zE" TargetMode="External"/><Relationship Id="rId5" Type="http://schemas.openxmlformats.org/officeDocument/2006/relationships/image" Target="../media/image26.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image" Target="../media/image13.png"/><Relationship Id="rId9" Type="http://schemas.openxmlformats.org/officeDocument/2006/relationships/image" Target="../media/image15.png"/><Relationship Id="rId5" Type="http://schemas.openxmlformats.org/officeDocument/2006/relationships/image" Target="../media/image84.png"/><Relationship Id="rId6" Type="http://schemas.openxmlformats.org/officeDocument/2006/relationships/image" Target="../media/image21.png"/><Relationship Id="rId7" Type="http://schemas.openxmlformats.org/officeDocument/2006/relationships/image" Target="../media/image87.png"/><Relationship Id="rId8" Type="http://schemas.openxmlformats.org/officeDocument/2006/relationships/image" Target="../media/image83.png"/></Relationships>
</file>

<file path=ppt/slides/_rels/slide46.xml.rels><?xml version="1.0" encoding="UTF-8" standalone="yes"?><Relationships xmlns="http://schemas.openxmlformats.org/package/2006/relationships"><Relationship Id="rId20" Type="http://schemas.openxmlformats.org/officeDocument/2006/relationships/hyperlink" Target="https://docker.io/" TargetMode="External"/><Relationship Id="rId11" Type="http://schemas.openxmlformats.org/officeDocument/2006/relationships/hyperlink" Target="https://istio.io/" TargetMode="External"/><Relationship Id="rId10" Type="http://schemas.openxmlformats.org/officeDocument/2006/relationships/image" Target="../media/image16.png"/><Relationship Id="rId13" Type="http://schemas.openxmlformats.org/officeDocument/2006/relationships/hyperlink" Target="https://docker.io/" TargetMode="External"/><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www.mediawiki.org/wiki/MediaWiki" TargetMode="External"/><Relationship Id="rId4" Type="http://schemas.openxmlformats.org/officeDocument/2006/relationships/image" Target="../media/image58.png"/><Relationship Id="rId9" Type="http://schemas.openxmlformats.org/officeDocument/2006/relationships/hyperlink" Target="https://k8s.io/" TargetMode="External"/><Relationship Id="rId15" Type="http://schemas.openxmlformats.org/officeDocument/2006/relationships/hyperlink" Target="https://docker.io/" TargetMode="External"/><Relationship Id="rId14" Type="http://schemas.openxmlformats.org/officeDocument/2006/relationships/image" Target="../media/image13.png"/><Relationship Id="rId17" Type="http://schemas.openxmlformats.org/officeDocument/2006/relationships/hyperlink" Target="https://docker.io/" TargetMode="External"/><Relationship Id="rId16" Type="http://schemas.openxmlformats.org/officeDocument/2006/relationships/hyperlink" Target="https://docker.io/" TargetMode="External"/><Relationship Id="rId5" Type="http://schemas.openxmlformats.org/officeDocument/2006/relationships/image" Target="../media/image5.png"/><Relationship Id="rId19" Type="http://schemas.openxmlformats.org/officeDocument/2006/relationships/hyperlink" Target="https://docker.io/" TargetMode="External"/><Relationship Id="rId6" Type="http://schemas.openxmlformats.org/officeDocument/2006/relationships/hyperlink" Target="https://git-scm.com/" TargetMode="External"/><Relationship Id="rId18" Type="http://schemas.openxmlformats.org/officeDocument/2006/relationships/hyperlink" Target="https://docker.io/" TargetMode="External"/><Relationship Id="rId7" Type="http://schemas.openxmlformats.org/officeDocument/2006/relationships/image" Target="../media/image15.png"/><Relationship Id="rId8" Type="http://schemas.openxmlformats.org/officeDocument/2006/relationships/image" Target="../media/image8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en.wikipedia.org/wiki/Soundness" TargetMode="External"/><Relationship Id="rId4" Type="http://schemas.openxmlformats.org/officeDocument/2006/relationships/hyperlink" Target="https://www.wikiwand.com/en/Light_cone" TargetMode="External"/><Relationship Id="rId5" Type="http://schemas.openxmlformats.org/officeDocument/2006/relationships/image" Target="../media/image12.png"/><Relationship Id="rId6" Type="http://schemas.openxmlformats.org/officeDocument/2006/relationships/hyperlink" Target="https://www.wikiwand.com/en/Light_cone" TargetMode="External"/></Relationships>
</file>

<file path=ppt/slides/_rels/slide48.xml.rels><?xml version="1.0" encoding="UTF-8" standalone="yes"?><Relationships xmlns="http://schemas.openxmlformats.org/package/2006/relationships"><Relationship Id="rId20" Type="http://schemas.openxmlformats.org/officeDocument/2006/relationships/hyperlink" Target="https://xlp.pub/index.php/Personal_Knowledge_Container" TargetMode="External"/><Relationship Id="rId11" Type="http://schemas.openxmlformats.org/officeDocument/2006/relationships/hyperlink" Target="https://istio.io/" TargetMode="External"/><Relationship Id="rId10" Type="http://schemas.openxmlformats.org/officeDocument/2006/relationships/image" Target="../media/image16.png"/><Relationship Id="rId13" Type="http://schemas.openxmlformats.org/officeDocument/2006/relationships/hyperlink" Target="https://www.wikipedia.org/" TargetMode="External"/><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eb.mit.edu/16.399/www/lecture_15-approximation/Cousot_MIT_2005_Course_15_4-1.pdf" TargetMode="External"/><Relationship Id="rId4" Type="http://schemas.openxmlformats.org/officeDocument/2006/relationships/image" Target="../media/image15.png"/><Relationship Id="rId9" Type="http://schemas.openxmlformats.org/officeDocument/2006/relationships/hyperlink" Target="https://k8s.io/" TargetMode="External"/><Relationship Id="rId15" Type="http://schemas.openxmlformats.org/officeDocument/2006/relationships/hyperlink" Target="http://dockerhub.io/" TargetMode="External"/><Relationship Id="rId14" Type="http://schemas.openxmlformats.org/officeDocument/2006/relationships/image" Target="../media/image84.png"/><Relationship Id="rId17" Type="http://schemas.openxmlformats.org/officeDocument/2006/relationships/hyperlink" Target="https://k8s.io/" TargetMode="External"/><Relationship Id="rId16" Type="http://schemas.openxmlformats.org/officeDocument/2006/relationships/image" Target="../media/image21.png"/><Relationship Id="rId5" Type="http://schemas.openxmlformats.org/officeDocument/2006/relationships/hyperlink" Target="https://docker.io/" TargetMode="External"/><Relationship Id="rId19" Type="http://schemas.openxmlformats.org/officeDocument/2006/relationships/hyperlink" Target="https://yaml.org/" TargetMode="External"/><Relationship Id="rId6" Type="http://schemas.openxmlformats.org/officeDocument/2006/relationships/image" Target="../media/image13.png"/><Relationship Id="rId18" Type="http://schemas.openxmlformats.org/officeDocument/2006/relationships/hyperlink" Target="https://istio.io/" TargetMode="External"/><Relationship Id="rId7" Type="http://schemas.openxmlformats.org/officeDocument/2006/relationships/hyperlink" Target="https://www.mediawiki.org/wiki/MediaWiki" TargetMode="External"/><Relationship Id="rId8" Type="http://schemas.openxmlformats.org/officeDocument/2006/relationships/image" Target="../media/image58.png"/></Relationships>
</file>

<file path=ppt/slides/_rels/slide49.xml.rels><?xml version="1.0" encoding="UTF-8" standalone="yes"?><Relationships xmlns="http://schemas.openxmlformats.org/package/2006/relationships"><Relationship Id="rId11" Type="http://schemas.openxmlformats.org/officeDocument/2006/relationships/hyperlink" Target="https://istio.io/" TargetMode="External"/><Relationship Id="rId10" Type="http://schemas.openxmlformats.org/officeDocument/2006/relationships/image" Target="../media/image16.png"/><Relationship Id="rId13" Type="http://schemas.openxmlformats.org/officeDocument/2006/relationships/hyperlink" Target="https://www.wikipedia.org/" TargetMode="External"/><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web.mit.edu/16.399/www/lecture_03-proofs/Cousot_MIT_2005_Course_03_4-1.pdf" TargetMode="External"/><Relationship Id="rId4" Type="http://schemas.openxmlformats.org/officeDocument/2006/relationships/image" Target="../media/image15.png"/><Relationship Id="rId9" Type="http://schemas.openxmlformats.org/officeDocument/2006/relationships/hyperlink" Target="https://k8s.io/" TargetMode="External"/><Relationship Id="rId15" Type="http://schemas.openxmlformats.org/officeDocument/2006/relationships/hyperlink" Target="http://dockerhub.io/" TargetMode="External"/><Relationship Id="rId14" Type="http://schemas.openxmlformats.org/officeDocument/2006/relationships/image" Target="../media/image84.png"/><Relationship Id="rId17" Type="http://schemas.openxmlformats.org/officeDocument/2006/relationships/hyperlink" Target="https://en.wikipedia.org/wiki/Data-centric_computing" TargetMode="External"/><Relationship Id="rId16" Type="http://schemas.openxmlformats.org/officeDocument/2006/relationships/image" Target="../media/image21.png"/><Relationship Id="rId5" Type="http://schemas.openxmlformats.org/officeDocument/2006/relationships/hyperlink" Target="https://docker.io/" TargetMode="External"/><Relationship Id="rId19" Type="http://schemas.openxmlformats.org/officeDocument/2006/relationships/hyperlink" Target="https://en.wikipedia.org/wiki/Operating_system" TargetMode="External"/><Relationship Id="rId6" Type="http://schemas.openxmlformats.org/officeDocument/2006/relationships/image" Target="../media/image13.png"/><Relationship Id="rId18" Type="http://schemas.openxmlformats.org/officeDocument/2006/relationships/hyperlink" Target="https://en.wikipedia.org/wiki/Data-centric_computing" TargetMode="External"/><Relationship Id="rId7" Type="http://schemas.openxmlformats.org/officeDocument/2006/relationships/hyperlink" Target="https://www.mediawiki.org/wiki/MediaWiki" TargetMode="External"/><Relationship Id="rId8"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medium.com/@sakpalvivek02/what-elon-musk-steve-jobs-mark-zuckerberg-bill-gates-jeff-bezos-and-other-top-billionaires-have-167ea39b6063" TargetMode="External"/><Relationship Id="rId4" Type="http://schemas.openxmlformats.org/officeDocument/2006/relationships/image" Target="../media/image2.png"/><Relationship Id="rId5" Type="http://schemas.openxmlformats.org/officeDocument/2006/relationships/hyperlink" Target="https://corporatefinanceinstitute.com/resources/knowledge/other/moores-law/" TargetMode="External"/><Relationship Id="rId6" Type="http://schemas.openxmlformats.org/officeDocument/2006/relationships/image" Target="../media/image6.png"/><Relationship Id="rId7"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en.wikipedia.org/wiki/Soundnes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hyperlink" Target="https://en.wikipedia.org/wiki/Soundness" TargetMode="External"/><Relationship Id="rId9" Type="http://schemas.openxmlformats.org/officeDocument/2006/relationships/image" Target="../media/image5.png"/><Relationship Id="rId5" Type="http://schemas.openxmlformats.org/officeDocument/2006/relationships/hyperlink" Target="http://web.mit.edu/16.399/www/lecture_15-approximation/Cousot_MIT_2005_Course_15_4-1.pdf" TargetMode="External"/><Relationship Id="rId6" Type="http://schemas.openxmlformats.org/officeDocument/2006/relationships/hyperlink" Target="http://web.mit.edu/16.399/www/lecture_03-proofs/Cousot_MIT_2005_Course_03_4-1.pdf" TargetMode="External"/><Relationship Id="rId7" Type="http://schemas.openxmlformats.org/officeDocument/2006/relationships/image" Target="../media/image8.png"/><Relationship Id="rId8" Type="http://schemas.openxmlformats.org/officeDocument/2006/relationships/image" Target="../media/image9.jpg"/></Relationships>
</file>

<file path=ppt/slides/_rels/slide52.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hyperlink" Target="https://www.mediawiki.org/wiki/MediaWiki" TargetMode="External"/><Relationship Id="rId13" Type="http://schemas.openxmlformats.org/officeDocument/2006/relationships/image" Target="../media/image59.png"/><Relationship Id="rId12" Type="http://schemas.openxmlformats.org/officeDocument/2006/relationships/hyperlink" Target="https://www.semantic-mediawiki.org/wiki/Semantic_MediaWiki" TargetMode="External"/><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en.wikipedia.org/wiki/Hyperlink" TargetMode="External"/><Relationship Id="rId4" Type="http://schemas.openxmlformats.org/officeDocument/2006/relationships/hyperlink" Target="https://docker.io/" TargetMode="External"/><Relationship Id="rId9" Type="http://schemas.openxmlformats.org/officeDocument/2006/relationships/image" Target="../media/image16.png"/><Relationship Id="rId15" Type="http://schemas.openxmlformats.org/officeDocument/2006/relationships/image" Target="../media/image89.png"/><Relationship Id="rId14" Type="http://schemas.openxmlformats.org/officeDocument/2006/relationships/hyperlink" Target="https://www.nomadproject.io/docs/nomad-vs-kubernetes" TargetMode="External"/><Relationship Id="rId5" Type="http://schemas.openxmlformats.org/officeDocument/2006/relationships/image" Target="../media/image13.png"/><Relationship Id="rId6" Type="http://schemas.openxmlformats.org/officeDocument/2006/relationships/hyperlink" Target="https://git-scm.com/" TargetMode="External"/><Relationship Id="rId7" Type="http://schemas.openxmlformats.org/officeDocument/2006/relationships/image" Target="../media/image15.png"/><Relationship Id="rId8" Type="http://schemas.openxmlformats.org/officeDocument/2006/relationships/hyperlink" Target="https://kubernetes.io/"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hyperlink" Target="https://kubernetes.io/" TargetMode="External"/><Relationship Id="rId10" Type="http://schemas.openxmlformats.org/officeDocument/2006/relationships/image" Target="../media/image15.png"/><Relationship Id="rId13" Type="http://schemas.openxmlformats.org/officeDocument/2006/relationships/hyperlink" Target="https://www.mediawiki.org/wiki/MediaWiki" TargetMode="External"/><Relationship Id="rId12"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researchgate.net/publication/242406560_Outline_of_a_Mathematical_Theory_of_Computation" TargetMode="External"/><Relationship Id="rId4" Type="http://schemas.openxmlformats.org/officeDocument/2006/relationships/hyperlink" Target="https://www.researchgate.net/publication/220997507_Abstract_Interpretation_A_Unified_Lattice_Model_for_Static_Analysis_of_Programs_by_Construction_or_Approximation_of_Fixpoints" TargetMode="External"/><Relationship Id="rId9" Type="http://schemas.openxmlformats.org/officeDocument/2006/relationships/hyperlink" Target="https://git-scm.com/" TargetMode="External"/><Relationship Id="rId15" Type="http://schemas.openxmlformats.org/officeDocument/2006/relationships/hyperlink" Target="https://www.semantic-mediawiki.org/wiki/Semantic_MediaWiki" TargetMode="External"/><Relationship Id="rId14" Type="http://schemas.openxmlformats.org/officeDocument/2006/relationships/image" Target="../media/image58.png"/><Relationship Id="rId17" Type="http://schemas.openxmlformats.org/officeDocument/2006/relationships/hyperlink" Target="https://www.nomadproject.io/docs/nomad-vs-kubernetes" TargetMode="External"/><Relationship Id="rId16" Type="http://schemas.openxmlformats.org/officeDocument/2006/relationships/image" Target="../media/image59.png"/><Relationship Id="rId5" Type="http://schemas.openxmlformats.org/officeDocument/2006/relationships/hyperlink" Target="https://youtu.be/1YFrISfN7jo" TargetMode="External"/><Relationship Id="rId6" Type="http://schemas.openxmlformats.org/officeDocument/2006/relationships/hyperlink" Target="https://youtu.be/1YFrISfN7jo" TargetMode="External"/><Relationship Id="rId18" Type="http://schemas.openxmlformats.org/officeDocument/2006/relationships/image" Target="../media/image89.png"/><Relationship Id="rId7" Type="http://schemas.openxmlformats.org/officeDocument/2006/relationships/hyperlink" Target="https://docker.io/" TargetMode="External"/><Relationship Id="rId8"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en.wikipedia.org/wiki/Category_theory" TargetMode="External"/><Relationship Id="rId4" Type="http://schemas.openxmlformats.org/officeDocument/2006/relationships/hyperlink" Target="https://bartoszmilewski.com/2015/04/07/natural-transformations/" TargetMode="External"/><Relationship Id="rId5" Type="http://schemas.openxmlformats.org/officeDocument/2006/relationships/image" Target="../media/image90.jpg"/><Relationship Id="rId6" Type="http://schemas.openxmlformats.org/officeDocument/2006/relationships/hyperlink" Target="https://bartoszmilewski.com" TargetMode="External"/><Relationship Id="rId7" Type="http://schemas.openxmlformats.org/officeDocument/2006/relationships/image" Target="../media/image96.png"/><Relationship Id="rId8" Type="http://schemas.openxmlformats.org/officeDocument/2006/relationships/image" Target="../media/image8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eprint.iacr.org/2014/998.pdf" TargetMode="External"/><Relationship Id="rId4" Type="http://schemas.openxmlformats.org/officeDocument/2006/relationships/image" Target="../media/image101.png"/><Relationship Id="rId5" Type="http://schemas.openxmlformats.org/officeDocument/2006/relationships/image" Target="../media/image5.png"/></Relationships>
</file>

<file path=ppt/slides/_rels/slide58.xml.rels><?xml version="1.0" encoding="UTF-8" standalone="yes"?><Relationships xmlns="http://schemas.openxmlformats.org/package/2006/relationships"><Relationship Id="rId11" Type="http://schemas.openxmlformats.org/officeDocument/2006/relationships/hyperlink" Target="https://istio.io/" TargetMode="External"/><Relationship Id="rId10" Type="http://schemas.openxmlformats.org/officeDocument/2006/relationships/hyperlink" Target="https://kubernetes.io/" TargetMode="External"/><Relationship Id="rId13" Type="http://schemas.openxmlformats.org/officeDocument/2006/relationships/hyperlink" Target="https://istio.io/" TargetMode="External"/><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en.wikipedia.org/wiki/Light_cone" TargetMode="External"/><Relationship Id="rId4" Type="http://schemas.openxmlformats.org/officeDocument/2006/relationships/hyperlink" Target="http://git-scm.com" TargetMode="External"/><Relationship Id="rId9" Type="http://schemas.openxmlformats.org/officeDocument/2006/relationships/image" Target="../media/image16.png"/><Relationship Id="rId15" Type="http://schemas.openxmlformats.org/officeDocument/2006/relationships/image" Target="../media/image81.png"/><Relationship Id="rId14" Type="http://schemas.openxmlformats.org/officeDocument/2006/relationships/hyperlink" Target="https://git-scm.com/" TargetMode="External"/><Relationship Id="rId5" Type="http://schemas.openxmlformats.org/officeDocument/2006/relationships/image" Target="../media/image15.png"/><Relationship Id="rId6" Type="http://schemas.openxmlformats.org/officeDocument/2006/relationships/hyperlink" Target="https://docker.io/" TargetMode="External"/><Relationship Id="rId7" Type="http://schemas.openxmlformats.org/officeDocument/2006/relationships/image" Target="../media/image13.png"/><Relationship Id="rId8" Type="http://schemas.openxmlformats.org/officeDocument/2006/relationships/hyperlink" Target="https://kubernetes.io/"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thewiki.us/index.php/Causal_Cone" TargetMode="External"/><Relationship Id="rId4" Type="http://schemas.openxmlformats.org/officeDocument/2006/relationships/image" Target="../media/image100.png"/><Relationship Id="rId5" Type="http://schemas.openxmlformats.org/officeDocument/2006/relationships/hyperlink" Target="https://thewiki.us/index.php/Causal_Cone" TargetMode="External"/><Relationship Id="rId6"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4.png"/><Relationship Id="rId4" Type="http://schemas.openxmlformats.org/officeDocument/2006/relationships/hyperlink" Target="https://upload.wikimedia.org/wikipedia/commons/0/00/Moore%27s_Law_Transistor_Count_1970-2020.png" TargetMode="External"/><Relationship Id="rId5" Type="http://schemas.openxmlformats.org/officeDocument/2006/relationships/image" Target="../media/image99.png"/><Relationship Id="rId6" Type="http://schemas.openxmlformats.org/officeDocument/2006/relationships/image" Target="../media/image9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youtu.be/9pZ2xmsSDdo?t=824" TargetMode="External"/><Relationship Id="rId4" Type="http://schemas.openxmlformats.org/officeDocument/2006/relationships/image" Target="../media/image93.png"/><Relationship Id="rId5" Type="http://schemas.openxmlformats.org/officeDocument/2006/relationships/hyperlink" Target="https://youtu.be/9pZ2xmsSDdo?t=824"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2.png"/><Relationship Id="rId4" Type="http://schemas.openxmlformats.org/officeDocument/2006/relationships/image" Target="../media/image5.png"/><Relationship Id="rId5" Type="http://schemas.openxmlformats.org/officeDocument/2006/relationships/image" Target="../media/image77.png"/><Relationship Id="rId6"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xlp.pub"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97.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xlp.pub/index.php/Soundness" TargetMode="External"/><Relationship Id="rId9" Type="http://schemas.openxmlformats.org/officeDocument/2006/relationships/image" Target="../media/image5.png"/><Relationship Id="rId5" Type="http://schemas.openxmlformats.org/officeDocument/2006/relationships/hyperlink" Target="http://web.mit.edu/16.399/www/lecture_15-approximation/Cousot_MIT_2005_Course_15_4-1.pdf" TargetMode="External"/><Relationship Id="rId6" Type="http://schemas.openxmlformats.org/officeDocument/2006/relationships/hyperlink" Target="http://web.mit.edu/16.399/www/lecture_03-proofs/Cousot_MIT_2005_Course_03_4-1.pdf" TargetMode="External"/><Relationship Id="rId7" Type="http://schemas.openxmlformats.org/officeDocument/2006/relationships/image" Target="../media/image8.png"/><Relationship Id="rId8"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ikipedia.org/wiki/Soundness" TargetMode="External"/><Relationship Id="rId4" Type="http://schemas.openxmlformats.org/officeDocument/2006/relationships/hyperlink" Target="http://web.mit.edu/16.399/www/lecture_15-approximation/Cousot_MIT_2005_Course_15_4-1.pdf" TargetMode="External"/><Relationship Id="rId5" Type="http://schemas.openxmlformats.org/officeDocument/2006/relationships/hyperlink" Target="http://web.mit.edu/16.399/www/lecture_03-proofs/Cousot_MIT_2005_Course_03_4-1.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hyperlink" Target="https://ropas.snu.ac.kr/~kwang/520/readings/sco70.pdf" TargetMode="External"/><Relationship Id="rId9" Type="http://schemas.openxmlformats.org/officeDocument/2006/relationships/image" Target="../media/image11.png"/><Relationship Id="rId5" Type="http://schemas.openxmlformats.org/officeDocument/2006/relationships/hyperlink" Target="https://ropas.snu.ac.kr/~kwang/520/readings/sco70.pdf" TargetMode="External"/><Relationship Id="rId6" Type="http://schemas.openxmlformats.org/officeDocument/2006/relationships/hyperlink" Target="https://ropas.snu.ac.kr/~kwang/520/readings/sco70.pdf" TargetMode="External"/><Relationship Id="rId7" Type="http://schemas.openxmlformats.org/officeDocument/2006/relationships/hyperlink" Target="https://ropas.snu.ac.kr/~kwang/520/readings/sco70.pdf" TargetMode="External"/><Relationship Id="rId8" Type="http://schemas.openxmlformats.org/officeDocument/2006/relationships/hyperlink" Target="https://en.wikipedia.org/wiki/Dana_Scot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5"/>
          <p:cNvSpPr txBox="1"/>
          <p:nvPr>
            <p:ph type="ctrTitle"/>
          </p:nvPr>
        </p:nvSpPr>
        <p:spPr>
          <a:xfrm>
            <a:off x="311700" y="809625"/>
            <a:ext cx="8520600" cy="1987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Organisation</a:t>
            </a:r>
            <a:endParaRPr/>
          </a:p>
        </p:txBody>
      </p:sp>
      <p:sp>
        <p:nvSpPr>
          <p:cNvPr id="101" name="Google Shape;101;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Foundational Structures of Asset Governance</a:t>
            </a:r>
            <a:endParaRPr/>
          </a:p>
        </p:txBody>
      </p:sp>
      <p:sp>
        <p:nvSpPr>
          <p:cNvPr id="102" name="Google Shape;102;p25"/>
          <p:cNvSpPr txBox="1"/>
          <p:nvPr/>
        </p:nvSpPr>
        <p:spPr>
          <a:xfrm>
            <a:off x="2363400" y="3532450"/>
            <a:ext cx="4417200" cy="949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766C62"/>
              </a:buClr>
              <a:buSzPts val="875"/>
              <a:buFont typeface="Arial"/>
              <a:buNone/>
            </a:pPr>
            <a:r>
              <a:rPr lang="en" sz="1575">
                <a:solidFill>
                  <a:srgbClr val="595959"/>
                </a:solidFill>
              </a:rPr>
              <a:t>Ben Koo, </a:t>
            </a:r>
            <a:endParaRPr sz="1575">
              <a:solidFill>
                <a:srgbClr val="595959"/>
              </a:solidFill>
            </a:endParaRPr>
          </a:p>
          <a:p>
            <a:pPr indent="0" lvl="0" marL="0" marR="0" rtl="0" algn="ctr">
              <a:lnSpc>
                <a:spcPct val="100000"/>
              </a:lnSpc>
              <a:spcBef>
                <a:spcPts val="0"/>
              </a:spcBef>
              <a:spcAft>
                <a:spcPts val="0"/>
              </a:spcAft>
              <a:buClr>
                <a:srgbClr val="766C62"/>
              </a:buClr>
              <a:buSzPts val="875"/>
              <a:buFont typeface="Arial"/>
              <a:buNone/>
            </a:pPr>
            <a:r>
              <a:rPr lang="en" sz="1575">
                <a:solidFill>
                  <a:srgbClr val="595959"/>
                </a:solidFill>
              </a:rPr>
              <a:t>Tim Bansemer, </a:t>
            </a:r>
            <a:endParaRPr sz="1575">
              <a:solidFill>
                <a:srgbClr val="595959"/>
              </a:solidFill>
            </a:endParaRPr>
          </a:p>
          <a:p>
            <a:pPr indent="0" lvl="0" marL="0" marR="0" rtl="0" algn="ctr">
              <a:lnSpc>
                <a:spcPct val="100000"/>
              </a:lnSpc>
              <a:spcBef>
                <a:spcPts val="0"/>
              </a:spcBef>
              <a:spcAft>
                <a:spcPts val="0"/>
              </a:spcAft>
              <a:buClr>
                <a:srgbClr val="766C62"/>
              </a:buClr>
              <a:buSzPts val="875"/>
              <a:buFont typeface="Arial"/>
              <a:buNone/>
            </a:pPr>
            <a:r>
              <a:rPr lang="en" sz="1575">
                <a:solidFill>
                  <a:srgbClr val="595959"/>
                </a:solidFill>
              </a:rPr>
              <a:t>Jared Cordon</a:t>
            </a:r>
            <a:endParaRPr sz="1575">
              <a:solidFill>
                <a:srgbClr val="595959"/>
              </a:solidFill>
            </a:endParaRPr>
          </a:p>
          <a:p>
            <a:pPr indent="0" lvl="0" marL="0" marR="0" rtl="0" algn="ctr">
              <a:lnSpc>
                <a:spcPct val="100000"/>
              </a:lnSpc>
              <a:spcBef>
                <a:spcPts val="0"/>
              </a:spcBef>
              <a:spcAft>
                <a:spcPts val="0"/>
              </a:spcAft>
              <a:buClr>
                <a:srgbClr val="766C62"/>
              </a:buClr>
              <a:buSzPts val="875"/>
              <a:buFont typeface="Arial"/>
              <a:buNone/>
            </a:pPr>
            <a:r>
              <a:rPr lang="en" sz="1575">
                <a:solidFill>
                  <a:srgbClr val="595959"/>
                </a:solidFill>
              </a:rPr>
              <a:t> </a:t>
            </a:r>
            <a:endParaRPr sz="1575">
              <a:solidFill>
                <a:srgbClr val="595959"/>
              </a:solidFill>
            </a:endParaRPr>
          </a:p>
          <a:p>
            <a:pPr indent="0" lvl="0" marL="0" marR="0" rtl="0" algn="ctr">
              <a:lnSpc>
                <a:spcPct val="100000"/>
              </a:lnSpc>
              <a:spcBef>
                <a:spcPts val="0"/>
              </a:spcBef>
              <a:spcAft>
                <a:spcPts val="0"/>
              </a:spcAft>
              <a:buClr>
                <a:srgbClr val="766C62"/>
              </a:buClr>
              <a:buSzPts val="875"/>
              <a:buFont typeface="Arial"/>
              <a:buNone/>
            </a:pPr>
            <a:r>
              <a:rPr b="0" i="0" lang="en" sz="1575" u="none" cap="none" strike="noStrike">
                <a:solidFill>
                  <a:srgbClr val="595959"/>
                </a:solidFill>
                <a:latin typeface="Arial"/>
                <a:ea typeface="Arial"/>
                <a:cs typeface="Arial"/>
                <a:sym typeface="Arial"/>
              </a:rPr>
              <a:t>May 2</a:t>
            </a:r>
            <a:r>
              <a:rPr lang="en" sz="1575">
                <a:solidFill>
                  <a:srgbClr val="595959"/>
                </a:solidFill>
              </a:rPr>
              <a:t>5</a:t>
            </a:r>
            <a:r>
              <a:rPr b="0" i="0" lang="en" sz="1575" u="none" cap="none" strike="noStrike">
                <a:solidFill>
                  <a:srgbClr val="595959"/>
                </a:solidFill>
                <a:latin typeface="Arial"/>
                <a:ea typeface="Arial"/>
                <a:cs typeface="Arial"/>
                <a:sym typeface="Arial"/>
              </a:rPr>
              <a:t>, 2021</a:t>
            </a:r>
            <a:endParaRPr sz="1387"/>
          </a:p>
        </p:txBody>
      </p:sp>
      <p:sp>
        <p:nvSpPr>
          <p:cNvPr id="103" name="Google Shape;103;p25"/>
          <p:cNvSpPr txBox="1"/>
          <p:nvPr/>
        </p:nvSpPr>
        <p:spPr>
          <a:xfrm>
            <a:off x="1648350" y="809625"/>
            <a:ext cx="58473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rPr>
              <a:t>HDX </a:t>
            </a:r>
            <a:r>
              <a:rPr lang="en" sz="2100">
                <a:solidFill>
                  <a:schemeClr val="dk1"/>
                </a:solidFill>
              </a:rPr>
              <a:t>Thread 5:</a:t>
            </a:r>
            <a:endParaRPr sz="2100">
              <a:solidFill>
                <a:schemeClr val="dk1"/>
              </a:solidFill>
            </a:endParaRPr>
          </a:p>
          <a:p>
            <a:pPr indent="0" lvl="0" marL="0" rtl="0" algn="ctr">
              <a:spcBef>
                <a:spcPts val="0"/>
              </a:spcBef>
              <a:spcAft>
                <a:spcPts val="0"/>
              </a:spcAft>
              <a:buNone/>
            </a:pPr>
            <a:r>
              <a:rPr lang="en" sz="2100">
                <a:solidFill>
                  <a:schemeClr val="dk2"/>
                </a:solidFill>
              </a:rPr>
              <a:t>ICT Awareness and Competency in </a:t>
            </a:r>
            <a:endParaRPr sz="2100">
              <a:solidFill>
                <a:schemeClr val="dk2"/>
              </a:solidFill>
            </a:endParaRPr>
          </a:p>
          <a:p>
            <a:pPr indent="0" lvl="0" marL="0" rtl="0" algn="ctr">
              <a:spcBef>
                <a:spcPts val="0"/>
              </a:spcBef>
              <a:spcAft>
                <a:spcPts val="0"/>
              </a:spcAft>
              <a:buNone/>
            </a:pPr>
            <a:r>
              <a:rPr lang="en" sz="2100">
                <a:solidFill>
                  <a:schemeClr val="dk2"/>
                </a:solidFill>
              </a:rPr>
              <a:t>Data Governance</a:t>
            </a:r>
            <a:endParaRPr sz="21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p:nvPr/>
        </p:nvSpPr>
        <p:spPr>
          <a:xfrm>
            <a:off x="3915650" y="2289850"/>
            <a:ext cx="1312800" cy="554100"/>
          </a:xfrm>
          <a:prstGeom prst="ellipse">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Lato"/>
                <a:ea typeface="Lato"/>
                <a:cs typeface="Lato"/>
                <a:sym typeface="Lato"/>
              </a:rPr>
              <a:t>Present</a:t>
            </a:r>
            <a:endParaRPr b="1" sz="1500">
              <a:solidFill>
                <a:schemeClr val="dk1"/>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sz="1500">
                <a:solidFill>
                  <a:schemeClr val="dk1"/>
                </a:solidFill>
                <a:latin typeface="Lato"/>
                <a:ea typeface="Lato"/>
                <a:cs typeface="Lato"/>
                <a:sym typeface="Lato"/>
              </a:rPr>
              <a:t>Moment</a:t>
            </a:r>
            <a:endParaRPr b="1" sz="1300">
              <a:latin typeface="Lato"/>
              <a:ea typeface="Lato"/>
              <a:cs typeface="Lato"/>
              <a:sym typeface="Lato"/>
            </a:endParaRPr>
          </a:p>
        </p:txBody>
      </p:sp>
      <p:sp>
        <p:nvSpPr>
          <p:cNvPr id="199" name="Google Shape;199;p34"/>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73763"/>
                </a:solidFill>
                <a:uFill>
                  <a:noFill/>
                </a:uFill>
                <a:hlinkClick r:id="rId3">
                  <a:extLst>
                    <a:ext uri="{A12FA001-AC4F-418D-AE19-62706E023703}">
                      <ahyp:hlinkClr val="tx"/>
                    </a:ext>
                  </a:extLst>
                </a:hlinkClick>
              </a:rPr>
              <a:t>The Soundness of </a:t>
            </a:r>
            <a:r>
              <a:rPr b="1" lang="en">
                <a:solidFill>
                  <a:srgbClr val="073763"/>
                </a:solidFill>
              </a:rPr>
              <a:t>Causal Data in Physical Space</a:t>
            </a:r>
            <a:endParaRPr b="1">
              <a:solidFill>
                <a:srgbClr val="073763"/>
              </a:solidFill>
            </a:endParaRPr>
          </a:p>
        </p:txBody>
      </p:sp>
      <p:sp>
        <p:nvSpPr>
          <p:cNvPr id="200" name="Google Shape;200;p34"/>
          <p:cNvSpPr txBox="1"/>
          <p:nvPr/>
        </p:nvSpPr>
        <p:spPr>
          <a:xfrm>
            <a:off x="3867600" y="1156800"/>
            <a:ext cx="1408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Future</a:t>
            </a:r>
            <a:endParaRPr b="1" sz="1800">
              <a:latin typeface="Lato"/>
              <a:ea typeface="Lato"/>
              <a:cs typeface="Lato"/>
              <a:sym typeface="Lato"/>
            </a:endParaRPr>
          </a:p>
        </p:txBody>
      </p:sp>
      <p:sp>
        <p:nvSpPr>
          <p:cNvPr id="201" name="Google Shape;201;p34"/>
          <p:cNvSpPr txBox="1"/>
          <p:nvPr/>
        </p:nvSpPr>
        <p:spPr>
          <a:xfrm>
            <a:off x="3915600" y="3545275"/>
            <a:ext cx="1312800" cy="28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Past</a:t>
            </a:r>
            <a:endParaRPr b="1" sz="1800">
              <a:latin typeface="Lato"/>
              <a:ea typeface="Lato"/>
              <a:cs typeface="Lato"/>
              <a:sym typeface="Lato"/>
            </a:endParaRPr>
          </a:p>
        </p:txBody>
      </p:sp>
      <p:cxnSp>
        <p:nvCxnSpPr>
          <p:cNvPr id="202" name="Google Shape;202;p34"/>
          <p:cNvCxnSpPr>
            <a:endCxn id="203" idx="2"/>
          </p:cNvCxnSpPr>
          <p:nvPr/>
        </p:nvCxnSpPr>
        <p:spPr>
          <a:xfrm rot="10800000">
            <a:off x="4572000" y="2848725"/>
            <a:ext cx="0" cy="696600"/>
          </a:xfrm>
          <a:prstGeom prst="straightConnector1">
            <a:avLst/>
          </a:prstGeom>
          <a:noFill/>
          <a:ln cap="flat" cmpd="sng" w="28575">
            <a:solidFill>
              <a:schemeClr val="dk2"/>
            </a:solidFill>
            <a:prstDash val="solid"/>
            <a:round/>
            <a:headEnd len="med" w="med" type="none"/>
            <a:tailEnd len="med" w="med" type="triangle"/>
          </a:ln>
        </p:spPr>
      </p:cxnSp>
      <p:cxnSp>
        <p:nvCxnSpPr>
          <p:cNvPr id="204" name="Google Shape;204;p34"/>
          <p:cNvCxnSpPr>
            <a:stCxn id="203" idx="0"/>
            <a:endCxn id="200" idx="2"/>
          </p:cNvCxnSpPr>
          <p:nvPr/>
        </p:nvCxnSpPr>
        <p:spPr>
          <a:xfrm rot="10800000">
            <a:off x="4572000" y="1710900"/>
            <a:ext cx="0" cy="583800"/>
          </a:xfrm>
          <a:prstGeom prst="straightConnector1">
            <a:avLst/>
          </a:prstGeom>
          <a:noFill/>
          <a:ln cap="flat" cmpd="sng" w="28575">
            <a:solidFill>
              <a:schemeClr val="dk2"/>
            </a:solidFill>
            <a:prstDash val="solid"/>
            <a:round/>
            <a:headEnd len="med" w="med" type="none"/>
            <a:tailEnd len="med" w="med" type="triangle"/>
          </a:ln>
        </p:spPr>
      </p:cxnSp>
      <p:cxnSp>
        <p:nvCxnSpPr>
          <p:cNvPr id="205" name="Google Shape;205;p34"/>
          <p:cNvCxnSpPr/>
          <p:nvPr/>
        </p:nvCxnSpPr>
        <p:spPr>
          <a:xfrm flipH="1" rot="10800000">
            <a:off x="5228400" y="834450"/>
            <a:ext cx="3200400" cy="1737300"/>
          </a:xfrm>
          <a:prstGeom prst="straightConnector1">
            <a:avLst/>
          </a:prstGeom>
          <a:noFill/>
          <a:ln cap="flat" cmpd="sng" w="28575">
            <a:solidFill>
              <a:schemeClr val="dk2"/>
            </a:solidFill>
            <a:prstDash val="solid"/>
            <a:round/>
            <a:headEnd len="med" w="med" type="none"/>
            <a:tailEnd len="med" w="med" type="none"/>
          </a:ln>
        </p:spPr>
      </p:cxnSp>
      <p:cxnSp>
        <p:nvCxnSpPr>
          <p:cNvPr id="206" name="Google Shape;206;p34"/>
          <p:cNvCxnSpPr/>
          <p:nvPr/>
        </p:nvCxnSpPr>
        <p:spPr>
          <a:xfrm rot="10800000">
            <a:off x="715200" y="834450"/>
            <a:ext cx="3200400" cy="1737300"/>
          </a:xfrm>
          <a:prstGeom prst="straightConnector1">
            <a:avLst/>
          </a:prstGeom>
          <a:noFill/>
          <a:ln cap="flat" cmpd="sng" w="28575">
            <a:solidFill>
              <a:schemeClr val="dk2"/>
            </a:solidFill>
            <a:prstDash val="solid"/>
            <a:round/>
            <a:headEnd len="med" w="med" type="none"/>
            <a:tailEnd len="med" w="med" type="none"/>
          </a:ln>
        </p:spPr>
      </p:cxnSp>
      <p:cxnSp>
        <p:nvCxnSpPr>
          <p:cNvPr id="207" name="Google Shape;207;p34"/>
          <p:cNvCxnSpPr>
            <a:endCxn id="198" idx="2"/>
          </p:cNvCxnSpPr>
          <p:nvPr/>
        </p:nvCxnSpPr>
        <p:spPr>
          <a:xfrm flipH="1" rot="10800000">
            <a:off x="3901550" y="2566900"/>
            <a:ext cx="14100" cy="2025300"/>
          </a:xfrm>
          <a:prstGeom prst="straightConnector1">
            <a:avLst/>
          </a:prstGeom>
          <a:noFill/>
          <a:ln cap="flat" cmpd="sng" w="28575">
            <a:solidFill>
              <a:schemeClr val="dk2"/>
            </a:solidFill>
            <a:prstDash val="solid"/>
            <a:round/>
            <a:headEnd len="med" w="med" type="none"/>
            <a:tailEnd len="med" w="med" type="triangle"/>
          </a:ln>
        </p:spPr>
      </p:cxnSp>
      <p:cxnSp>
        <p:nvCxnSpPr>
          <p:cNvPr id="208" name="Google Shape;208;p34"/>
          <p:cNvCxnSpPr/>
          <p:nvPr/>
        </p:nvCxnSpPr>
        <p:spPr>
          <a:xfrm flipH="1" rot="10800000">
            <a:off x="5226475" y="2572425"/>
            <a:ext cx="1800" cy="2019600"/>
          </a:xfrm>
          <a:prstGeom prst="straightConnector1">
            <a:avLst/>
          </a:prstGeom>
          <a:noFill/>
          <a:ln cap="flat" cmpd="sng" w="28575">
            <a:solidFill>
              <a:schemeClr val="dk2"/>
            </a:solidFill>
            <a:prstDash val="solid"/>
            <a:round/>
            <a:headEnd len="med" w="med" type="none"/>
            <a:tailEnd len="med" w="med" type="triangle"/>
          </a:ln>
        </p:spPr>
      </p:cxnSp>
      <p:sp>
        <p:nvSpPr>
          <p:cNvPr id="209" name="Google Shape;209;p34"/>
          <p:cNvSpPr txBox="1"/>
          <p:nvPr/>
        </p:nvSpPr>
        <p:spPr>
          <a:xfrm>
            <a:off x="1522788" y="4100138"/>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r>
              <a:rPr b="1" lang="en" sz="2400">
                <a:latin typeface="Lato"/>
                <a:ea typeface="Lato"/>
                <a:cs typeface="Lato"/>
                <a:sym typeface="Lato"/>
              </a:rPr>
              <a:t> Space</a:t>
            </a:r>
            <a:endParaRPr b="1" sz="2400">
              <a:latin typeface="Lato"/>
              <a:ea typeface="Lato"/>
              <a:cs typeface="Lato"/>
              <a:sym typeface="Lato"/>
            </a:endParaRPr>
          </a:p>
        </p:txBody>
      </p:sp>
      <p:sp>
        <p:nvSpPr>
          <p:cNvPr id="210" name="Google Shape;210;p34"/>
          <p:cNvSpPr txBox="1"/>
          <p:nvPr/>
        </p:nvSpPr>
        <p:spPr>
          <a:xfrm>
            <a:off x="6186888" y="4100138"/>
            <a:ext cx="229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endParaRPr b="1" sz="2400">
              <a:latin typeface="Lato"/>
              <a:ea typeface="Lato"/>
              <a:cs typeface="Lato"/>
              <a:sym typeface="Lato"/>
            </a:endParaRPr>
          </a:p>
          <a:p>
            <a:pPr indent="0" lvl="0" marL="0" rtl="0" algn="ctr">
              <a:spcBef>
                <a:spcPts val="0"/>
              </a:spcBef>
              <a:spcAft>
                <a:spcPts val="0"/>
              </a:spcAft>
              <a:buNone/>
            </a:pPr>
            <a:r>
              <a:rPr b="1" lang="en" sz="2400">
                <a:latin typeface="Lato"/>
                <a:ea typeface="Lato"/>
                <a:cs typeface="Lato"/>
                <a:sym typeface="Lato"/>
              </a:rPr>
              <a:t>Space</a:t>
            </a:r>
            <a:endParaRPr b="1" sz="2400">
              <a:latin typeface="Lato"/>
              <a:ea typeface="Lato"/>
              <a:cs typeface="Lato"/>
              <a:sym typeface="Lato"/>
            </a:endParaRPr>
          </a:p>
        </p:txBody>
      </p:sp>
      <p:cxnSp>
        <p:nvCxnSpPr>
          <p:cNvPr id="211" name="Google Shape;211;p34"/>
          <p:cNvCxnSpPr/>
          <p:nvPr/>
        </p:nvCxnSpPr>
        <p:spPr>
          <a:xfrm>
            <a:off x="740350" y="4878525"/>
            <a:ext cx="7988100" cy="31200"/>
          </a:xfrm>
          <a:prstGeom prst="straightConnector1">
            <a:avLst/>
          </a:prstGeom>
          <a:noFill/>
          <a:ln cap="flat" cmpd="sng" w="76200">
            <a:solidFill>
              <a:schemeClr val="dk2"/>
            </a:solidFill>
            <a:prstDash val="solid"/>
            <a:round/>
            <a:headEnd len="med" w="med" type="triangle"/>
            <a:tailEnd len="med" w="med" type="triangle"/>
          </a:ln>
        </p:spPr>
      </p:cxnSp>
      <p:sp>
        <p:nvSpPr>
          <p:cNvPr id="212" name="Google Shape;212;p34"/>
          <p:cNvSpPr txBox="1"/>
          <p:nvPr/>
        </p:nvSpPr>
        <p:spPr>
          <a:xfrm>
            <a:off x="2327550" y="4512950"/>
            <a:ext cx="44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Spaces of Influences</a:t>
            </a:r>
            <a:endParaRPr>
              <a:latin typeface="Lato"/>
              <a:ea typeface="Lato"/>
              <a:cs typeface="Lato"/>
              <a:sym typeface="Lato"/>
            </a:endParaRPr>
          </a:p>
        </p:txBody>
      </p:sp>
      <p:pic>
        <p:nvPicPr>
          <p:cNvPr id="213" name="Google Shape;213;p34">
            <a:hlinkClick r:id="rId4"/>
          </p:cNvPr>
          <p:cNvPicPr preferRelativeResize="0"/>
          <p:nvPr/>
        </p:nvPicPr>
        <p:blipFill>
          <a:blip r:embed="rId5">
            <a:alphaModFix/>
          </a:blip>
          <a:stretch>
            <a:fillRect/>
          </a:stretch>
        </p:blipFill>
        <p:spPr>
          <a:xfrm>
            <a:off x="60299" y="1234020"/>
            <a:ext cx="2429701" cy="2479105"/>
          </a:xfrm>
          <a:prstGeom prst="rect">
            <a:avLst/>
          </a:prstGeom>
          <a:noFill/>
          <a:ln>
            <a:noFill/>
          </a:ln>
        </p:spPr>
      </p:pic>
      <p:sp>
        <p:nvSpPr>
          <p:cNvPr id="214" name="Google Shape;214;p34"/>
          <p:cNvSpPr txBox="1"/>
          <p:nvPr/>
        </p:nvSpPr>
        <p:spPr>
          <a:xfrm>
            <a:off x="303438" y="3568075"/>
            <a:ext cx="203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Image Source: </a:t>
            </a:r>
            <a:r>
              <a:rPr b="1" lang="en" sz="800">
                <a:solidFill>
                  <a:srgbClr val="073763"/>
                </a:solidFill>
                <a:uFill>
                  <a:noFill/>
                </a:uFill>
                <a:latin typeface="Lato"/>
                <a:ea typeface="Lato"/>
                <a:cs typeface="Lato"/>
                <a:sym typeface="Lato"/>
                <a:hlinkClick r:id="rId6">
                  <a:extLst>
                    <a:ext uri="{A12FA001-AC4F-418D-AE19-62706E023703}">
                      <ahyp:hlinkClr val="tx"/>
                    </a:ext>
                  </a:extLst>
                </a:hlinkClick>
              </a:rPr>
              <a:t>Wikipedia on light cone</a:t>
            </a:r>
            <a:r>
              <a:rPr b="1" lang="en" sz="800">
                <a:latin typeface="Lato"/>
                <a:ea typeface="Lato"/>
                <a:cs typeface="Lato"/>
                <a:sym typeface="Lato"/>
              </a:rPr>
              <a:t> </a:t>
            </a:r>
            <a:endParaRPr b="1" sz="800">
              <a:latin typeface="Lato"/>
              <a:ea typeface="Lato"/>
              <a:cs typeface="Lato"/>
              <a:sym typeface="Lato"/>
            </a:endParaRPr>
          </a:p>
        </p:txBody>
      </p:sp>
      <p:sp>
        <p:nvSpPr>
          <p:cNvPr id="215" name="Google Shape;215;p34"/>
          <p:cNvSpPr txBox="1"/>
          <p:nvPr/>
        </p:nvSpPr>
        <p:spPr>
          <a:xfrm>
            <a:off x="3854838" y="3892900"/>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Private</a:t>
            </a:r>
            <a:r>
              <a:rPr b="1" lang="en" sz="2400">
                <a:latin typeface="Lato"/>
                <a:ea typeface="Lato"/>
                <a:cs typeface="Lato"/>
                <a:sym typeface="Lato"/>
              </a:rPr>
              <a:t> Space</a:t>
            </a:r>
            <a:endParaRPr b="1"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b="1" lang="en"/>
              <a:t>A Roadmap for navigating Data in Spacetime</a:t>
            </a:r>
            <a:endParaRPr b="1"/>
          </a:p>
          <a:p>
            <a:pPr indent="0" lvl="0" marL="0" rtl="0" algn="ctr">
              <a:spcBef>
                <a:spcPts val="0"/>
              </a:spcBef>
              <a:spcAft>
                <a:spcPts val="0"/>
              </a:spcAft>
              <a:buNone/>
            </a:pPr>
            <a:r>
              <a:t/>
            </a:r>
            <a:endParaRPr b="1"/>
          </a:p>
        </p:txBody>
      </p:sp>
      <p:sp>
        <p:nvSpPr>
          <p:cNvPr id="221" name="Google Shape;221;p35"/>
          <p:cNvSpPr/>
          <p:nvPr/>
        </p:nvSpPr>
        <p:spPr>
          <a:xfrm>
            <a:off x="3915650" y="2289850"/>
            <a:ext cx="1312800" cy="554100"/>
          </a:xfrm>
          <a:prstGeom prst="ellipse">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Lato"/>
                <a:ea typeface="Lato"/>
                <a:cs typeface="Lato"/>
                <a:sym typeface="Lato"/>
              </a:rPr>
              <a:t>Present</a:t>
            </a:r>
            <a:endParaRPr b="1" sz="1300">
              <a:solidFill>
                <a:schemeClr val="dk1"/>
              </a:solidFill>
              <a:latin typeface="Lato"/>
              <a:ea typeface="Lato"/>
              <a:cs typeface="Lato"/>
              <a:sym typeface="Lato"/>
            </a:endParaRPr>
          </a:p>
        </p:txBody>
      </p:sp>
      <p:sp>
        <p:nvSpPr>
          <p:cNvPr id="222" name="Google Shape;222;p35"/>
          <p:cNvSpPr txBox="1"/>
          <p:nvPr/>
        </p:nvSpPr>
        <p:spPr>
          <a:xfrm>
            <a:off x="3867600" y="1156800"/>
            <a:ext cx="1408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Future </a:t>
            </a:r>
            <a:endParaRPr b="1" sz="1800">
              <a:latin typeface="Lato"/>
              <a:ea typeface="Lato"/>
              <a:cs typeface="Lato"/>
              <a:sym typeface="Lato"/>
            </a:endParaRPr>
          </a:p>
        </p:txBody>
      </p:sp>
      <p:sp>
        <p:nvSpPr>
          <p:cNvPr id="223" name="Google Shape;223;p35"/>
          <p:cNvSpPr txBox="1"/>
          <p:nvPr/>
        </p:nvSpPr>
        <p:spPr>
          <a:xfrm>
            <a:off x="3915600" y="3545275"/>
            <a:ext cx="1312800" cy="9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Past</a:t>
            </a:r>
            <a:endParaRPr b="1" sz="1800">
              <a:latin typeface="Lato"/>
              <a:ea typeface="Lato"/>
              <a:cs typeface="Lato"/>
              <a:sym typeface="Lato"/>
            </a:endParaRPr>
          </a:p>
        </p:txBody>
      </p:sp>
      <p:cxnSp>
        <p:nvCxnSpPr>
          <p:cNvPr id="224" name="Google Shape;224;p35"/>
          <p:cNvCxnSpPr>
            <a:endCxn id="225" idx="2"/>
          </p:cNvCxnSpPr>
          <p:nvPr/>
        </p:nvCxnSpPr>
        <p:spPr>
          <a:xfrm rot="10800000">
            <a:off x="4572000" y="2848725"/>
            <a:ext cx="0" cy="696600"/>
          </a:xfrm>
          <a:prstGeom prst="straightConnector1">
            <a:avLst/>
          </a:prstGeom>
          <a:noFill/>
          <a:ln cap="flat" cmpd="sng" w="28575">
            <a:solidFill>
              <a:schemeClr val="dk2"/>
            </a:solidFill>
            <a:prstDash val="solid"/>
            <a:round/>
            <a:headEnd len="med" w="med" type="none"/>
            <a:tailEnd len="med" w="med" type="triangle"/>
          </a:ln>
        </p:spPr>
      </p:cxnSp>
      <p:cxnSp>
        <p:nvCxnSpPr>
          <p:cNvPr id="226" name="Google Shape;226;p35"/>
          <p:cNvCxnSpPr>
            <a:stCxn id="225" idx="0"/>
            <a:endCxn id="222" idx="2"/>
          </p:cNvCxnSpPr>
          <p:nvPr/>
        </p:nvCxnSpPr>
        <p:spPr>
          <a:xfrm rot="10800000">
            <a:off x="4572000" y="1710900"/>
            <a:ext cx="0" cy="583800"/>
          </a:xfrm>
          <a:prstGeom prst="straightConnector1">
            <a:avLst/>
          </a:prstGeom>
          <a:noFill/>
          <a:ln cap="flat" cmpd="sng" w="28575">
            <a:solidFill>
              <a:schemeClr val="dk2"/>
            </a:solidFill>
            <a:prstDash val="solid"/>
            <a:round/>
            <a:headEnd len="med" w="med" type="none"/>
            <a:tailEnd len="med" w="med" type="triangle"/>
          </a:ln>
        </p:spPr>
      </p:cxnSp>
      <p:cxnSp>
        <p:nvCxnSpPr>
          <p:cNvPr id="227" name="Google Shape;227;p35"/>
          <p:cNvCxnSpPr/>
          <p:nvPr/>
        </p:nvCxnSpPr>
        <p:spPr>
          <a:xfrm flipH="1" rot="10800000">
            <a:off x="5228400" y="834450"/>
            <a:ext cx="3200400" cy="1737300"/>
          </a:xfrm>
          <a:prstGeom prst="straightConnector1">
            <a:avLst/>
          </a:prstGeom>
          <a:noFill/>
          <a:ln cap="flat" cmpd="sng" w="28575">
            <a:solidFill>
              <a:schemeClr val="dk2"/>
            </a:solidFill>
            <a:prstDash val="solid"/>
            <a:round/>
            <a:headEnd len="med" w="med" type="none"/>
            <a:tailEnd len="med" w="med" type="none"/>
          </a:ln>
        </p:spPr>
      </p:cxnSp>
      <p:cxnSp>
        <p:nvCxnSpPr>
          <p:cNvPr id="228" name="Google Shape;228;p35"/>
          <p:cNvCxnSpPr/>
          <p:nvPr/>
        </p:nvCxnSpPr>
        <p:spPr>
          <a:xfrm rot="10800000">
            <a:off x="715200" y="834450"/>
            <a:ext cx="3200400" cy="1737300"/>
          </a:xfrm>
          <a:prstGeom prst="straightConnector1">
            <a:avLst/>
          </a:prstGeom>
          <a:noFill/>
          <a:ln cap="flat" cmpd="sng" w="28575">
            <a:solidFill>
              <a:schemeClr val="dk2"/>
            </a:solidFill>
            <a:prstDash val="solid"/>
            <a:round/>
            <a:headEnd len="med" w="med" type="none"/>
            <a:tailEnd len="med" w="med" type="none"/>
          </a:ln>
        </p:spPr>
      </p:cxnSp>
      <p:cxnSp>
        <p:nvCxnSpPr>
          <p:cNvPr id="229" name="Google Shape;229;p35"/>
          <p:cNvCxnSpPr>
            <a:endCxn id="221" idx="2"/>
          </p:cNvCxnSpPr>
          <p:nvPr/>
        </p:nvCxnSpPr>
        <p:spPr>
          <a:xfrm rot="10800000">
            <a:off x="3915650" y="2566900"/>
            <a:ext cx="4200" cy="1914300"/>
          </a:xfrm>
          <a:prstGeom prst="straightConnector1">
            <a:avLst/>
          </a:prstGeom>
          <a:noFill/>
          <a:ln cap="flat" cmpd="sng" w="28575">
            <a:solidFill>
              <a:schemeClr val="dk2"/>
            </a:solidFill>
            <a:prstDash val="solid"/>
            <a:round/>
            <a:headEnd len="med" w="med" type="none"/>
            <a:tailEnd len="med" w="med" type="triangle"/>
          </a:ln>
        </p:spPr>
      </p:cxnSp>
      <p:cxnSp>
        <p:nvCxnSpPr>
          <p:cNvPr id="230" name="Google Shape;230;p35"/>
          <p:cNvCxnSpPr/>
          <p:nvPr/>
        </p:nvCxnSpPr>
        <p:spPr>
          <a:xfrm rot="10800000">
            <a:off x="5228325" y="2572450"/>
            <a:ext cx="900" cy="1939800"/>
          </a:xfrm>
          <a:prstGeom prst="straightConnector1">
            <a:avLst/>
          </a:prstGeom>
          <a:noFill/>
          <a:ln cap="flat" cmpd="sng" w="28575">
            <a:solidFill>
              <a:schemeClr val="dk2"/>
            </a:solidFill>
            <a:prstDash val="solid"/>
            <a:round/>
            <a:headEnd len="med" w="med" type="none"/>
            <a:tailEnd len="med" w="med" type="triangle"/>
          </a:ln>
        </p:spPr>
      </p:cxnSp>
      <p:pic>
        <p:nvPicPr>
          <p:cNvPr id="231" name="Google Shape;231;p35"/>
          <p:cNvPicPr preferRelativeResize="0"/>
          <p:nvPr/>
        </p:nvPicPr>
        <p:blipFill rotWithShape="1">
          <a:blip r:embed="rId3">
            <a:alphaModFix/>
          </a:blip>
          <a:srcRect b="0" l="45325" r="0" t="0"/>
          <a:stretch/>
        </p:blipFill>
        <p:spPr>
          <a:xfrm>
            <a:off x="7408943" y="3810913"/>
            <a:ext cx="576723" cy="440476"/>
          </a:xfrm>
          <a:prstGeom prst="rect">
            <a:avLst/>
          </a:prstGeom>
          <a:noFill/>
          <a:ln>
            <a:noFill/>
          </a:ln>
        </p:spPr>
      </p:pic>
      <p:pic>
        <p:nvPicPr>
          <p:cNvPr id="232" name="Google Shape;232;p35"/>
          <p:cNvPicPr preferRelativeResize="0"/>
          <p:nvPr/>
        </p:nvPicPr>
        <p:blipFill>
          <a:blip r:embed="rId4">
            <a:alphaModFix/>
          </a:blip>
          <a:stretch>
            <a:fillRect/>
          </a:stretch>
        </p:blipFill>
        <p:spPr>
          <a:xfrm>
            <a:off x="1924887" y="2311425"/>
            <a:ext cx="838973" cy="704175"/>
          </a:xfrm>
          <a:prstGeom prst="rect">
            <a:avLst/>
          </a:prstGeom>
          <a:noFill/>
          <a:ln>
            <a:noFill/>
          </a:ln>
        </p:spPr>
      </p:pic>
      <p:pic>
        <p:nvPicPr>
          <p:cNvPr id="233" name="Google Shape;233;p35"/>
          <p:cNvPicPr preferRelativeResize="0"/>
          <p:nvPr/>
        </p:nvPicPr>
        <p:blipFill rotWithShape="1">
          <a:blip r:embed="rId5">
            <a:alphaModFix/>
          </a:blip>
          <a:srcRect b="0" l="0" r="81646" t="0"/>
          <a:stretch/>
        </p:blipFill>
        <p:spPr>
          <a:xfrm>
            <a:off x="5228397" y="1066100"/>
            <a:ext cx="668755" cy="644775"/>
          </a:xfrm>
          <a:prstGeom prst="rect">
            <a:avLst/>
          </a:prstGeom>
          <a:noFill/>
          <a:ln>
            <a:noFill/>
          </a:ln>
        </p:spPr>
      </p:pic>
      <p:pic>
        <p:nvPicPr>
          <p:cNvPr id="234" name="Google Shape;234;p35"/>
          <p:cNvPicPr preferRelativeResize="0"/>
          <p:nvPr/>
        </p:nvPicPr>
        <p:blipFill rotWithShape="1">
          <a:blip r:embed="rId5">
            <a:alphaModFix/>
          </a:blip>
          <a:srcRect b="0" l="22648" r="0" t="0"/>
          <a:stretch/>
        </p:blipFill>
        <p:spPr>
          <a:xfrm>
            <a:off x="5017087" y="1710900"/>
            <a:ext cx="1147699" cy="262575"/>
          </a:xfrm>
          <a:prstGeom prst="rect">
            <a:avLst/>
          </a:prstGeom>
          <a:noFill/>
          <a:ln>
            <a:noFill/>
          </a:ln>
        </p:spPr>
      </p:pic>
      <p:pic>
        <p:nvPicPr>
          <p:cNvPr id="235" name="Google Shape;235;p35"/>
          <p:cNvPicPr preferRelativeResize="0"/>
          <p:nvPr/>
        </p:nvPicPr>
        <p:blipFill rotWithShape="1">
          <a:blip r:embed="rId6">
            <a:alphaModFix/>
          </a:blip>
          <a:srcRect b="24955" l="42498" r="0" t="31927"/>
          <a:stretch/>
        </p:blipFill>
        <p:spPr>
          <a:xfrm>
            <a:off x="3181646" y="1698174"/>
            <a:ext cx="733954" cy="288025"/>
          </a:xfrm>
          <a:prstGeom prst="rect">
            <a:avLst/>
          </a:prstGeom>
          <a:noFill/>
          <a:ln>
            <a:noFill/>
          </a:ln>
        </p:spPr>
      </p:pic>
      <p:pic>
        <p:nvPicPr>
          <p:cNvPr id="236" name="Google Shape;236;p35"/>
          <p:cNvPicPr preferRelativeResize="0"/>
          <p:nvPr/>
        </p:nvPicPr>
        <p:blipFill rotWithShape="1">
          <a:blip r:embed="rId6">
            <a:alphaModFix/>
          </a:blip>
          <a:srcRect b="0" l="0" r="64778" t="0"/>
          <a:stretch/>
        </p:blipFill>
        <p:spPr>
          <a:xfrm>
            <a:off x="3331654" y="1053400"/>
            <a:ext cx="433946" cy="644775"/>
          </a:xfrm>
          <a:prstGeom prst="rect">
            <a:avLst/>
          </a:prstGeom>
          <a:noFill/>
          <a:ln>
            <a:noFill/>
          </a:ln>
        </p:spPr>
      </p:pic>
      <p:pic>
        <p:nvPicPr>
          <p:cNvPr id="237" name="Google Shape;237;p35"/>
          <p:cNvPicPr preferRelativeResize="0"/>
          <p:nvPr/>
        </p:nvPicPr>
        <p:blipFill rotWithShape="1">
          <a:blip r:embed="rId3">
            <a:alphaModFix/>
          </a:blip>
          <a:srcRect b="0" l="0" r="55329" t="0"/>
          <a:stretch/>
        </p:blipFill>
        <p:spPr>
          <a:xfrm>
            <a:off x="7461707" y="3292500"/>
            <a:ext cx="471200" cy="440476"/>
          </a:xfrm>
          <a:prstGeom prst="rect">
            <a:avLst/>
          </a:prstGeom>
          <a:noFill/>
          <a:ln>
            <a:noFill/>
          </a:ln>
        </p:spPr>
      </p:pic>
      <p:sp>
        <p:nvSpPr>
          <p:cNvPr id="238" name="Google Shape;238;p35"/>
          <p:cNvSpPr txBox="1"/>
          <p:nvPr/>
        </p:nvSpPr>
        <p:spPr>
          <a:xfrm>
            <a:off x="1522788" y="4248963"/>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endParaRPr b="1" sz="2400">
              <a:latin typeface="Lato"/>
              <a:ea typeface="Lato"/>
              <a:cs typeface="Lato"/>
              <a:sym typeface="Lato"/>
            </a:endParaRPr>
          </a:p>
        </p:txBody>
      </p:sp>
      <p:sp>
        <p:nvSpPr>
          <p:cNvPr id="239" name="Google Shape;239;p35"/>
          <p:cNvSpPr txBox="1"/>
          <p:nvPr/>
        </p:nvSpPr>
        <p:spPr>
          <a:xfrm>
            <a:off x="5681238" y="4248975"/>
            <a:ext cx="229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endParaRPr b="1" sz="2400">
              <a:latin typeface="Lato"/>
              <a:ea typeface="Lato"/>
              <a:cs typeface="Lato"/>
              <a:sym typeface="Lato"/>
            </a:endParaRPr>
          </a:p>
        </p:txBody>
      </p:sp>
      <p:cxnSp>
        <p:nvCxnSpPr>
          <p:cNvPr id="240" name="Google Shape;240;p35"/>
          <p:cNvCxnSpPr/>
          <p:nvPr/>
        </p:nvCxnSpPr>
        <p:spPr>
          <a:xfrm>
            <a:off x="740350" y="4878525"/>
            <a:ext cx="7988100" cy="31200"/>
          </a:xfrm>
          <a:prstGeom prst="straightConnector1">
            <a:avLst/>
          </a:prstGeom>
          <a:noFill/>
          <a:ln cap="flat" cmpd="sng" w="76200">
            <a:solidFill>
              <a:schemeClr val="dk2"/>
            </a:solidFill>
            <a:prstDash val="solid"/>
            <a:round/>
            <a:headEnd len="med" w="med" type="none"/>
            <a:tailEnd len="med" w="med" type="triangle"/>
          </a:ln>
        </p:spPr>
      </p:cxnSp>
      <p:sp>
        <p:nvSpPr>
          <p:cNvPr id="241" name="Google Shape;241;p35"/>
          <p:cNvSpPr txBox="1"/>
          <p:nvPr/>
        </p:nvSpPr>
        <p:spPr>
          <a:xfrm>
            <a:off x="2327550" y="4564725"/>
            <a:ext cx="44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Space of Data Privacy</a:t>
            </a:r>
            <a:endParaRPr>
              <a:latin typeface="Lato"/>
              <a:ea typeface="Lato"/>
              <a:cs typeface="Lato"/>
              <a:sym typeface="Lato"/>
            </a:endParaRPr>
          </a:p>
        </p:txBody>
      </p:sp>
      <p:pic>
        <p:nvPicPr>
          <p:cNvPr id="242" name="Google Shape;242;p35">
            <a:hlinkClick r:id="rId7"/>
          </p:cNvPr>
          <p:cNvPicPr preferRelativeResize="0"/>
          <p:nvPr/>
        </p:nvPicPr>
        <p:blipFill rotWithShape="1">
          <a:blip r:embed="rId8">
            <a:alphaModFix/>
          </a:blip>
          <a:srcRect b="11533" l="57889" r="10522" t="21643"/>
          <a:stretch/>
        </p:blipFill>
        <p:spPr>
          <a:xfrm>
            <a:off x="6211299" y="3292488"/>
            <a:ext cx="838964" cy="807925"/>
          </a:xfrm>
          <a:prstGeom prst="rect">
            <a:avLst/>
          </a:prstGeom>
          <a:noFill/>
          <a:ln>
            <a:noFill/>
          </a:ln>
        </p:spPr>
      </p:pic>
      <p:pic>
        <p:nvPicPr>
          <p:cNvPr id="243" name="Google Shape;243;p35"/>
          <p:cNvPicPr preferRelativeResize="0"/>
          <p:nvPr/>
        </p:nvPicPr>
        <p:blipFill>
          <a:blip r:embed="rId9">
            <a:alphaModFix/>
          </a:blip>
          <a:stretch>
            <a:fillRect/>
          </a:stretch>
        </p:blipFill>
        <p:spPr>
          <a:xfrm>
            <a:off x="1450668" y="3166149"/>
            <a:ext cx="1578569" cy="644775"/>
          </a:xfrm>
          <a:prstGeom prst="rect">
            <a:avLst/>
          </a:prstGeom>
          <a:noFill/>
          <a:ln>
            <a:noFill/>
          </a:ln>
        </p:spPr>
      </p:pic>
      <p:sp>
        <p:nvSpPr>
          <p:cNvPr id="244" name="Google Shape;244;p35"/>
          <p:cNvSpPr txBox="1"/>
          <p:nvPr/>
        </p:nvSpPr>
        <p:spPr>
          <a:xfrm>
            <a:off x="3854888" y="4225413"/>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Private</a:t>
            </a:r>
            <a:endParaRPr b="1" sz="2400">
              <a:latin typeface="Lato"/>
              <a:ea typeface="Lato"/>
              <a:cs typeface="Lato"/>
              <a:sym typeface="Lato"/>
            </a:endParaRPr>
          </a:p>
        </p:txBody>
      </p:sp>
      <p:pic>
        <p:nvPicPr>
          <p:cNvPr id="245" name="Google Shape;245;p35"/>
          <p:cNvPicPr preferRelativeResize="0"/>
          <p:nvPr/>
        </p:nvPicPr>
        <p:blipFill>
          <a:blip r:embed="rId10">
            <a:alphaModFix/>
          </a:blip>
          <a:stretch>
            <a:fillRect/>
          </a:stretch>
        </p:blipFill>
        <p:spPr>
          <a:xfrm>
            <a:off x="6278317" y="2170458"/>
            <a:ext cx="1399171" cy="802575"/>
          </a:xfrm>
          <a:prstGeom prst="rect">
            <a:avLst/>
          </a:prstGeom>
          <a:noFill/>
          <a:ln>
            <a:noFill/>
          </a:ln>
        </p:spPr>
      </p:pic>
      <p:sp>
        <p:nvSpPr>
          <p:cNvPr id="246" name="Google Shape;246;p35"/>
          <p:cNvSpPr/>
          <p:nvPr/>
        </p:nvSpPr>
        <p:spPr>
          <a:xfrm rot="-5400000">
            <a:off x="-527550" y="3573625"/>
            <a:ext cx="2152200" cy="4491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Processing</a:t>
            </a:r>
            <a:endParaRPr>
              <a:solidFill>
                <a:schemeClr val="lt1"/>
              </a:solidFill>
            </a:endParaRPr>
          </a:p>
        </p:txBody>
      </p:sp>
      <p:sp>
        <p:nvSpPr>
          <p:cNvPr id="247" name="Google Shape;247;p35"/>
          <p:cNvSpPr/>
          <p:nvPr/>
        </p:nvSpPr>
        <p:spPr>
          <a:xfrm rot="-5400000">
            <a:off x="-419550" y="1505775"/>
            <a:ext cx="1936200" cy="449100"/>
          </a:xfrm>
          <a:prstGeom prst="rightArrow">
            <a:avLst>
              <a:gd fmla="val 50000" name="adj1"/>
              <a:gd fmla="val 50000" name="adj2"/>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Deployment</a:t>
            </a:r>
            <a:endParaRPr>
              <a:solidFill>
                <a:schemeClr val="lt1"/>
              </a:solidFill>
            </a:endParaRPr>
          </a:p>
        </p:txBody>
      </p:sp>
      <p:pic>
        <p:nvPicPr>
          <p:cNvPr id="248" name="Google Shape;248;p35">
            <a:hlinkClick r:id="rId11"/>
          </p:cNvPr>
          <p:cNvPicPr preferRelativeResize="0"/>
          <p:nvPr/>
        </p:nvPicPr>
        <p:blipFill>
          <a:blip r:embed="rId12">
            <a:alphaModFix/>
          </a:blip>
          <a:stretch>
            <a:fillRect/>
          </a:stretch>
        </p:blipFill>
        <p:spPr>
          <a:xfrm>
            <a:off x="1968962" y="3732985"/>
            <a:ext cx="868813" cy="6600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6"/>
          <p:cNvPicPr preferRelativeResize="0"/>
          <p:nvPr/>
        </p:nvPicPr>
        <p:blipFill>
          <a:blip r:embed="rId3">
            <a:alphaModFix/>
          </a:blip>
          <a:stretch>
            <a:fillRect/>
          </a:stretch>
        </p:blipFill>
        <p:spPr>
          <a:xfrm>
            <a:off x="1373697" y="1399350"/>
            <a:ext cx="6396625" cy="3357100"/>
          </a:xfrm>
          <a:prstGeom prst="rect">
            <a:avLst/>
          </a:prstGeom>
          <a:noFill/>
          <a:ln>
            <a:noFill/>
          </a:ln>
        </p:spPr>
      </p:pic>
      <p:sp>
        <p:nvSpPr>
          <p:cNvPr id="254" name="Google Shape;254;p36"/>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Please key-in all Operating Systems you have used?</a:t>
            </a:r>
            <a:endParaRPr/>
          </a:p>
        </p:txBody>
      </p:sp>
      <p:sp>
        <p:nvSpPr>
          <p:cNvPr id="255" name="Google Shape;255;p36"/>
          <p:cNvSpPr txBox="1"/>
          <p:nvPr/>
        </p:nvSpPr>
        <p:spPr>
          <a:xfrm>
            <a:off x="1408500" y="906750"/>
            <a:ext cx="6327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Lato"/>
                <a:ea typeface="Lato"/>
                <a:cs typeface="Lato"/>
                <a:sym typeface="Lato"/>
              </a:rPr>
              <a:t>Go to </a:t>
            </a:r>
            <a:r>
              <a:rPr lang="en" sz="2000" u="sng">
                <a:solidFill>
                  <a:schemeClr val="hlink"/>
                </a:solidFill>
                <a:latin typeface="Lato"/>
                <a:ea typeface="Lato"/>
                <a:cs typeface="Lato"/>
                <a:sym typeface="Lato"/>
                <a:hlinkClick r:id="rId4"/>
              </a:rPr>
              <a:t>www.menti.com</a:t>
            </a:r>
            <a:r>
              <a:rPr lang="en" sz="2000">
                <a:latin typeface="Lato"/>
                <a:ea typeface="Lato"/>
                <a:cs typeface="Lato"/>
                <a:sym typeface="Lato"/>
              </a:rPr>
              <a:t> and use code: 4553 4696 </a:t>
            </a:r>
            <a:endParaRPr sz="20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ctrTitle"/>
          </p:nvPr>
        </p:nvSpPr>
        <p:spPr>
          <a:xfrm>
            <a:off x="311700" y="1960925"/>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Processing Data</a:t>
            </a:r>
            <a:endParaRPr sz="3600"/>
          </a:p>
        </p:txBody>
      </p:sp>
      <p:sp>
        <p:nvSpPr>
          <p:cNvPr id="261" name="Google Shape;261;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Operating System: a generalized platform for data processing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p:nvPr/>
        </p:nvSpPr>
        <p:spPr>
          <a:xfrm>
            <a:off x="3725700" y="902400"/>
            <a:ext cx="5106600" cy="147360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Open Source</a:t>
            </a:r>
            <a:endParaRPr b="1" sz="1800">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Right to use </a:t>
            </a:r>
            <a:r>
              <a:rPr b="1" i="1" lang="en" sz="1800">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Right to study </a:t>
            </a:r>
            <a:r>
              <a:rPr b="1" i="1" lang="en" sz="1800">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indent="0" lvl="0" marL="0" rtl="0" algn="ctr">
              <a:spcBef>
                <a:spcPts val="0"/>
              </a:spcBef>
              <a:spcAft>
                <a:spcPts val="0"/>
              </a:spcAft>
              <a:buNone/>
            </a:pPr>
            <a:r>
              <a:t/>
            </a:r>
            <a:endParaRPr b="1" sz="1800">
              <a:latin typeface="Lato"/>
              <a:ea typeface="Lato"/>
              <a:cs typeface="Lato"/>
              <a:sym typeface="Lato"/>
            </a:endParaRPr>
          </a:p>
        </p:txBody>
      </p:sp>
      <p:sp>
        <p:nvSpPr>
          <p:cNvPr id="267" name="Google Shape;267;p38"/>
          <p:cNvSpPr txBox="1"/>
          <p:nvPr>
            <p:ph type="title"/>
          </p:nvPr>
        </p:nvSpPr>
        <p:spPr>
          <a:xfrm>
            <a:off x="311700" y="189600"/>
            <a:ext cx="8520600" cy="5727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
              <a:t>The Contract</a:t>
            </a:r>
            <a:r>
              <a:rPr lang="en"/>
              <a:t> on Data Governance</a:t>
            </a:r>
            <a:endParaRPr/>
          </a:p>
        </p:txBody>
      </p:sp>
      <p:sp>
        <p:nvSpPr>
          <p:cNvPr id="268" name="Google Shape;268;p38"/>
          <p:cNvSpPr/>
          <p:nvPr/>
        </p:nvSpPr>
        <p:spPr>
          <a:xfrm>
            <a:off x="3725700" y="2891800"/>
            <a:ext cx="5106600" cy="147360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Free Software</a:t>
            </a:r>
            <a:endParaRPr b="1" sz="1800">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Freedom to modify </a:t>
            </a:r>
            <a:r>
              <a:rPr b="1" i="1" lang="en" sz="1800">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Freedom to distribute </a:t>
            </a:r>
            <a:r>
              <a:rPr b="1" i="1" lang="en" sz="1800">
                <a:solidFill>
                  <a:schemeClr val="dk1"/>
                </a:solidFill>
                <a:latin typeface="Lato"/>
                <a:ea typeface="Lato"/>
                <a:cs typeface="Lato"/>
                <a:sym typeface="Lato"/>
              </a:rPr>
              <a:t>modified</a:t>
            </a:r>
            <a:r>
              <a:rPr lang="en" sz="1800">
                <a:solidFill>
                  <a:schemeClr val="dk1"/>
                </a:solidFill>
                <a:latin typeface="Lato"/>
                <a:ea typeface="Lato"/>
                <a:cs typeface="Lato"/>
                <a:sym typeface="Lato"/>
              </a:rPr>
              <a:t> software</a:t>
            </a:r>
            <a:endParaRPr b="1" sz="1800">
              <a:latin typeface="Lato"/>
              <a:ea typeface="Lato"/>
              <a:cs typeface="Lato"/>
              <a:sym typeface="Lato"/>
            </a:endParaRPr>
          </a:p>
        </p:txBody>
      </p:sp>
      <p:sp>
        <p:nvSpPr>
          <p:cNvPr id="269" name="Google Shape;269;p38"/>
          <p:cNvSpPr txBox="1"/>
          <p:nvPr/>
        </p:nvSpPr>
        <p:spPr>
          <a:xfrm>
            <a:off x="593638" y="3611250"/>
            <a:ext cx="24339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Lato"/>
                <a:ea typeface="Lato"/>
                <a:cs typeface="Lato"/>
                <a:sym typeface="Lato"/>
              </a:rPr>
              <a:t>Richard Stallman</a:t>
            </a:r>
            <a:endParaRPr sz="18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Founder of Free Software Foundation</a:t>
            </a:r>
            <a:endParaRPr sz="1300">
              <a:latin typeface="Lato"/>
              <a:ea typeface="Lato"/>
              <a:cs typeface="Lato"/>
              <a:sym typeface="Lato"/>
            </a:endParaRPr>
          </a:p>
          <a:p>
            <a:pPr indent="0" lvl="0" marL="0" rtl="0" algn="ctr">
              <a:spcBef>
                <a:spcPts val="0"/>
              </a:spcBef>
              <a:spcAft>
                <a:spcPts val="0"/>
              </a:spcAft>
              <a:buNone/>
            </a:pPr>
            <a:r>
              <a:rPr lang="en" sz="1300">
                <a:latin typeface="Lato"/>
                <a:ea typeface="Lato"/>
                <a:cs typeface="Lato"/>
                <a:sym typeface="Lato"/>
              </a:rPr>
              <a:t>Creator of GNU/Linux</a:t>
            </a:r>
            <a:endParaRPr sz="1300">
              <a:latin typeface="Lato"/>
              <a:ea typeface="Lato"/>
              <a:cs typeface="Lato"/>
              <a:sym typeface="Lato"/>
            </a:endParaRPr>
          </a:p>
        </p:txBody>
      </p:sp>
      <p:pic>
        <p:nvPicPr>
          <p:cNvPr id="270" name="Google Shape;270;p38"/>
          <p:cNvPicPr preferRelativeResize="0"/>
          <p:nvPr/>
        </p:nvPicPr>
        <p:blipFill rotWithShape="1">
          <a:blip r:embed="rId3">
            <a:alphaModFix/>
          </a:blip>
          <a:srcRect b="0" l="13088" r="15391" t="2257"/>
          <a:stretch/>
        </p:blipFill>
        <p:spPr>
          <a:xfrm>
            <a:off x="237012" y="1111000"/>
            <a:ext cx="3147175" cy="2420475"/>
          </a:xfrm>
          <a:prstGeom prst="rect">
            <a:avLst/>
          </a:prstGeom>
          <a:noFill/>
          <a:ln cap="flat" cmpd="sng" w="19050">
            <a:solidFill>
              <a:schemeClr val="dk1"/>
            </a:solidFill>
            <a:prstDash val="solid"/>
            <a:round/>
            <a:headEnd len="sm" w="sm" type="none"/>
            <a:tailEnd len="sm" w="sm" type="none"/>
          </a:ln>
        </p:spPr>
      </p:pic>
      <p:sp>
        <p:nvSpPr>
          <p:cNvPr id="271" name="Google Shape;271;p38"/>
          <p:cNvSpPr txBox="1"/>
          <p:nvPr/>
        </p:nvSpPr>
        <p:spPr>
          <a:xfrm>
            <a:off x="4253025" y="4552425"/>
            <a:ext cx="378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GNU is the acronym of GNU is Not Unix</a:t>
            </a:r>
            <a:endParaRPr>
              <a:latin typeface="Lato"/>
              <a:ea typeface="Lato"/>
              <a:cs typeface="Lato"/>
              <a:sym typeface="Lato"/>
            </a:endParaRPr>
          </a:p>
        </p:txBody>
      </p:sp>
      <p:cxnSp>
        <p:nvCxnSpPr>
          <p:cNvPr id="272" name="Google Shape;272;p38"/>
          <p:cNvCxnSpPr>
            <a:stCxn id="268" idx="1"/>
            <a:endCxn id="266" idx="1"/>
          </p:cNvCxnSpPr>
          <p:nvPr/>
        </p:nvCxnSpPr>
        <p:spPr>
          <a:xfrm flipH="1" rot="10800000">
            <a:off x="3725700" y="1639300"/>
            <a:ext cx="600" cy="1989300"/>
          </a:xfrm>
          <a:prstGeom prst="curvedConnector3">
            <a:avLst>
              <a:gd fmla="val -39687500" name="adj1"/>
            </a:avLst>
          </a:prstGeom>
          <a:noFill/>
          <a:ln cap="flat" cmpd="sng" w="38100">
            <a:solidFill>
              <a:schemeClr val="dk2"/>
            </a:solidFill>
            <a:prstDash val="solid"/>
            <a:round/>
            <a:headEnd len="med" w="med" type="none"/>
            <a:tailEnd len="med" w="med" type="triangle"/>
          </a:ln>
        </p:spPr>
      </p:cxnSp>
      <p:cxnSp>
        <p:nvCxnSpPr>
          <p:cNvPr id="273" name="Google Shape;273;p38"/>
          <p:cNvCxnSpPr>
            <a:stCxn id="266" idx="2"/>
            <a:endCxn id="268" idx="0"/>
          </p:cNvCxnSpPr>
          <p:nvPr/>
        </p:nvCxnSpPr>
        <p:spPr>
          <a:xfrm flipH="1" rot="-5400000">
            <a:off x="6021450" y="2633550"/>
            <a:ext cx="515700" cy="600"/>
          </a:xfrm>
          <a:prstGeom prst="curvedConnector3">
            <a:avLst>
              <a:gd fmla="val 50010" name="adj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Free Software Operating System</a:t>
            </a:r>
            <a:endParaRPr/>
          </a:p>
        </p:txBody>
      </p:sp>
      <p:pic>
        <p:nvPicPr>
          <p:cNvPr id="279" name="Google Shape;279;p39"/>
          <p:cNvPicPr preferRelativeResize="0"/>
          <p:nvPr/>
        </p:nvPicPr>
        <p:blipFill>
          <a:blip r:embed="rId3">
            <a:alphaModFix/>
          </a:blip>
          <a:stretch>
            <a:fillRect/>
          </a:stretch>
        </p:blipFill>
        <p:spPr>
          <a:xfrm>
            <a:off x="1133473" y="926375"/>
            <a:ext cx="6531326" cy="3746425"/>
          </a:xfrm>
          <a:prstGeom prst="rect">
            <a:avLst/>
          </a:prstGeom>
          <a:noFill/>
          <a:ln>
            <a:noFill/>
          </a:ln>
        </p:spPr>
      </p:pic>
      <p:pic>
        <p:nvPicPr>
          <p:cNvPr id="280" name="Google Shape;280;p39"/>
          <p:cNvPicPr preferRelativeResize="0"/>
          <p:nvPr/>
        </p:nvPicPr>
        <p:blipFill>
          <a:blip r:embed="rId4">
            <a:alphaModFix/>
          </a:blip>
          <a:stretch>
            <a:fillRect/>
          </a:stretch>
        </p:blipFill>
        <p:spPr>
          <a:xfrm>
            <a:off x="7339125" y="1183525"/>
            <a:ext cx="1038401" cy="1417376"/>
          </a:xfrm>
          <a:prstGeom prst="rect">
            <a:avLst/>
          </a:prstGeom>
          <a:noFill/>
          <a:ln>
            <a:noFill/>
          </a:ln>
        </p:spPr>
      </p:pic>
      <p:pic>
        <p:nvPicPr>
          <p:cNvPr id="281" name="Google Shape;281;p39"/>
          <p:cNvPicPr preferRelativeResize="0"/>
          <p:nvPr/>
        </p:nvPicPr>
        <p:blipFill rotWithShape="1">
          <a:blip r:embed="rId5">
            <a:alphaModFix/>
          </a:blip>
          <a:srcRect b="0" l="45325" r="0" t="0"/>
          <a:stretch/>
        </p:blipFill>
        <p:spPr>
          <a:xfrm>
            <a:off x="7908068" y="3030275"/>
            <a:ext cx="576723" cy="440476"/>
          </a:xfrm>
          <a:prstGeom prst="rect">
            <a:avLst/>
          </a:prstGeom>
          <a:noFill/>
          <a:ln>
            <a:noFill/>
          </a:ln>
        </p:spPr>
      </p:pic>
      <p:pic>
        <p:nvPicPr>
          <p:cNvPr id="282" name="Google Shape;282;p39"/>
          <p:cNvPicPr preferRelativeResize="0"/>
          <p:nvPr/>
        </p:nvPicPr>
        <p:blipFill rotWithShape="1">
          <a:blip r:embed="rId5">
            <a:alphaModFix/>
          </a:blip>
          <a:srcRect b="0" l="0" r="55329" t="0"/>
          <a:stretch/>
        </p:blipFill>
        <p:spPr>
          <a:xfrm>
            <a:off x="8013594" y="2600888"/>
            <a:ext cx="471200" cy="440476"/>
          </a:xfrm>
          <a:prstGeom prst="rect">
            <a:avLst/>
          </a:prstGeom>
          <a:noFill/>
          <a:ln>
            <a:noFill/>
          </a:ln>
        </p:spPr>
      </p:pic>
      <p:pic>
        <p:nvPicPr>
          <p:cNvPr id="283" name="Google Shape;283;p39">
            <a:hlinkClick r:id="rId6"/>
          </p:cNvPr>
          <p:cNvPicPr preferRelativeResize="0"/>
          <p:nvPr/>
        </p:nvPicPr>
        <p:blipFill rotWithShape="1">
          <a:blip r:embed="rId7">
            <a:alphaModFix/>
          </a:blip>
          <a:srcRect b="0" l="58769" r="0" t="0"/>
          <a:stretch/>
        </p:blipFill>
        <p:spPr>
          <a:xfrm>
            <a:off x="370451" y="982175"/>
            <a:ext cx="1332975" cy="2332450"/>
          </a:xfrm>
          <a:prstGeom prst="rect">
            <a:avLst/>
          </a:prstGeom>
          <a:noFill/>
          <a:ln>
            <a:noFill/>
          </a:ln>
        </p:spPr>
      </p:pic>
      <p:pic>
        <p:nvPicPr>
          <p:cNvPr id="284" name="Google Shape;284;p39"/>
          <p:cNvPicPr preferRelativeResize="0"/>
          <p:nvPr/>
        </p:nvPicPr>
        <p:blipFill>
          <a:blip r:embed="rId8">
            <a:alphaModFix/>
          </a:blip>
          <a:stretch>
            <a:fillRect/>
          </a:stretch>
        </p:blipFill>
        <p:spPr>
          <a:xfrm>
            <a:off x="6677351" y="2684682"/>
            <a:ext cx="770201" cy="629950"/>
          </a:xfrm>
          <a:prstGeom prst="rect">
            <a:avLst/>
          </a:prstGeom>
          <a:noFill/>
          <a:ln>
            <a:noFill/>
          </a:ln>
        </p:spPr>
      </p:pic>
      <p:pic>
        <p:nvPicPr>
          <p:cNvPr id="285" name="Google Shape;285;p39"/>
          <p:cNvPicPr preferRelativeResize="0"/>
          <p:nvPr/>
        </p:nvPicPr>
        <p:blipFill>
          <a:blip r:embed="rId9">
            <a:alphaModFix/>
          </a:blip>
          <a:stretch>
            <a:fillRect/>
          </a:stretch>
        </p:blipFill>
        <p:spPr>
          <a:xfrm>
            <a:off x="1763499" y="2684675"/>
            <a:ext cx="948463" cy="629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1262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Browsers are the new operating systems</a:t>
            </a:r>
            <a:endParaRPr/>
          </a:p>
        </p:txBody>
      </p:sp>
      <p:pic>
        <p:nvPicPr>
          <p:cNvPr id="291" name="Google Shape;291;p40"/>
          <p:cNvPicPr preferRelativeResize="0"/>
          <p:nvPr/>
        </p:nvPicPr>
        <p:blipFill>
          <a:blip r:embed="rId3">
            <a:alphaModFix/>
          </a:blip>
          <a:stretch>
            <a:fillRect/>
          </a:stretch>
        </p:blipFill>
        <p:spPr>
          <a:xfrm>
            <a:off x="1676575" y="3219650"/>
            <a:ext cx="1636401" cy="1636401"/>
          </a:xfrm>
          <a:prstGeom prst="rect">
            <a:avLst/>
          </a:prstGeom>
          <a:noFill/>
          <a:ln>
            <a:noFill/>
          </a:ln>
        </p:spPr>
      </p:pic>
      <p:pic>
        <p:nvPicPr>
          <p:cNvPr id="292" name="Google Shape;292;p40"/>
          <p:cNvPicPr preferRelativeResize="0"/>
          <p:nvPr/>
        </p:nvPicPr>
        <p:blipFill>
          <a:blip r:embed="rId4">
            <a:alphaModFix/>
          </a:blip>
          <a:stretch>
            <a:fillRect/>
          </a:stretch>
        </p:blipFill>
        <p:spPr>
          <a:xfrm>
            <a:off x="1865162" y="1242225"/>
            <a:ext cx="1259226" cy="1259249"/>
          </a:xfrm>
          <a:prstGeom prst="rect">
            <a:avLst/>
          </a:prstGeom>
          <a:noFill/>
          <a:ln>
            <a:noFill/>
          </a:ln>
        </p:spPr>
      </p:pic>
      <p:pic>
        <p:nvPicPr>
          <p:cNvPr id="293" name="Google Shape;293;p40"/>
          <p:cNvPicPr preferRelativeResize="0"/>
          <p:nvPr/>
        </p:nvPicPr>
        <p:blipFill>
          <a:blip r:embed="rId5">
            <a:alphaModFix/>
          </a:blip>
          <a:stretch>
            <a:fillRect/>
          </a:stretch>
        </p:blipFill>
        <p:spPr>
          <a:xfrm>
            <a:off x="5343050" y="1157825"/>
            <a:ext cx="1259226" cy="1259226"/>
          </a:xfrm>
          <a:prstGeom prst="rect">
            <a:avLst/>
          </a:prstGeom>
          <a:noFill/>
          <a:ln>
            <a:noFill/>
          </a:ln>
        </p:spPr>
      </p:pic>
      <p:pic>
        <p:nvPicPr>
          <p:cNvPr id="294" name="Google Shape;294;p40"/>
          <p:cNvPicPr preferRelativeResize="0"/>
          <p:nvPr/>
        </p:nvPicPr>
        <p:blipFill>
          <a:blip r:embed="rId6">
            <a:alphaModFix/>
          </a:blip>
          <a:stretch>
            <a:fillRect/>
          </a:stretch>
        </p:blipFill>
        <p:spPr>
          <a:xfrm>
            <a:off x="6585488" y="3230788"/>
            <a:ext cx="1008151" cy="1183876"/>
          </a:xfrm>
          <a:prstGeom prst="rect">
            <a:avLst/>
          </a:prstGeom>
          <a:noFill/>
          <a:ln>
            <a:noFill/>
          </a:ln>
        </p:spPr>
      </p:pic>
      <p:sp>
        <p:nvSpPr>
          <p:cNvPr id="295" name="Google Shape;295;p40"/>
          <p:cNvSpPr txBox="1"/>
          <p:nvPr/>
        </p:nvSpPr>
        <p:spPr>
          <a:xfrm>
            <a:off x="1540925" y="2420463"/>
            <a:ext cx="190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latin typeface="Lato"/>
                <a:ea typeface="Lato"/>
                <a:cs typeface="Lato"/>
                <a:sym typeface="Lato"/>
              </a:rPr>
              <a:t>C</a:t>
            </a:r>
            <a:r>
              <a:rPr b="1" lang="en" sz="1900">
                <a:solidFill>
                  <a:schemeClr val="dk2"/>
                </a:solidFill>
                <a:latin typeface="Lato"/>
                <a:ea typeface="Lato"/>
                <a:cs typeface="Lato"/>
                <a:sym typeface="Lato"/>
              </a:rPr>
              <a:t>hromium</a:t>
            </a:r>
            <a:endParaRPr b="1" sz="1900">
              <a:solidFill>
                <a:schemeClr val="dk2"/>
              </a:solidFill>
              <a:latin typeface="Lato"/>
              <a:ea typeface="Lato"/>
              <a:cs typeface="Lato"/>
              <a:sym typeface="Lato"/>
            </a:endParaRPr>
          </a:p>
        </p:txBody>
      </p:sp>
      <p:sp>
        <p:nvSpPr>
          <p:cNvPr id="296" name="Google Shape;296;p40"/>
          <p:cNvSpPr txBox="1"/>
          <p:nvPr/>
        </p:nvSpPr>
        <p:spPr>
          <a:xfrm>
            <a:off x="6135713" y="4292563"/>
            <a:ext cx="190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latin typeface="Lato"/>
                <a:ea typeface="Lato"/>
                <a:cs typeface="Lato"/>
                <a:sym typeface="Lato"/>
              </a:rPr>
              <a:t>B</a:t>
            </a:r>
            <a:r>
              <a:rPr b="1" lang="en" sz="1900">
                <a:solidFill>
                  <a:schemeClr val="dk2"/>
                </a:solidFill>
                <a:latin typeface="Lato"/>
                <a:ea typeface="Lato"/>
                <a:cs typeface="Lato"/>
                <a:sym typeface="Lato"/>
              </a:rPr>
              <a:t>rave</a:t>
            </a:r>
            <a:endParaRPr b="1" sz="1900">
              <a:solidFill>
                <a:schemeClr val="dk2"/>
              </a:solidFill>
              <a:latin typeface="Lato"/>
              <a:ea typeface="Lato"/>
              <a:cs typeface="Lato"/>
              <a:sym typeface="Lato"/>
            </a:endParaRPr>
          </a:p>
        </p:txBody>
      </p:sp>
      <p:sp>
        <p:nvSpPr>
          <p:cNvPr id="297" name="Google Shape;297;p40"/>
          <p:cNvSpPr txBox="1"/>
          <p:nvPr/>
        </p:nvSpPr>
        <p:spPr>
          <a:xfrm>
            <a:off x="5018800" y="2301225"/>
            <a:ext cx="190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latin typeface="Lato"/>
                <a:ea typeface="Lato"/>
                <a:cs typeface="Lato"/>
                <a:sym typeface="Lato"/>
              </a:rPr>
              <a:t>Microsoft E</a:t>
            </a:r>
            <a:r>
              <a:rPr b="1" lang="en" sz="1900">
                <a:solidFill>
                  <a:schemeClr val="dk2"/>
                </a:solidFill>
                <a:latin typeface="Lato"/>
                <a:ea typeface="Lato"/>
                <a:cs typeface="Lato"/>
                <a:sym typeface="Lato"/>
              </a:rPr>
              <a:t>dge</a:t>
            </a:r>
            <a:endParaRPr b="1" sz="1900">
              <a:solidFill>
                <a:schemeClr val="dk2"/>
              </a:solidFill>
              <a:latin typeface="Lato"/>
              <a:ea typeface="Lato"/>
              <a:cs typeface="Lato"/>
              <a:sym typeface="Lato"/>
            </a:endParaRPr>
          </a:p>
        </p:txBody>
      </p:sp>
      <p:sp>
        <p:nvSpPr>
          <p:cNvPr id="298" name="Google Shape;298;p40"/>
          <p:cNvSpPr txBox="1"/>
          <p:nvPr/>
        </p:nvSpPr>
        <p:spPr>
          <a:xfrm>
            <a:off x="1540925" y="4541900"/>
            <a:ext cx="190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latin typeface="Lato"/>
                <a:ea typeface="Lato"/>
                <a:cs typeface="Lato"/>
                <a:sym typeface="Lato"/>
              </a:rPr>
              <a:t>Google C</a:t>
            </a:r>
            <a:r>
              <a:rPr b="1" lang="en" sz="1900">
                <a:solidFill>
                  <a:schemeClr val="dk2"/>
                </a:solidFill>
                <a:latin typeface="Lato"/>
                <a:ea typeface="Lato"/>
                <a:cs typeface="Lato"/>
                <a:sym typeface="Lato"/>
              </a:rPr>
              <a:t>hrome</a:t>
            </a:r>
            <a:endParaRPr b="1" sz="1900">
              <a:solidFill>
                <a:schemeClr val="dk2"/>
              </a:solidFill>
              <a:latin typeface="Lato"/>
              <a:ea typeface="Lato"/>
              <a:cs typeface="Lato"/>
              <a:sym typeface="Lato"/>
            </a:endParaRPr>
          </a:p>
        </p:txBody>
      </p:sp>
      <p:cxnSp>
        <p:nvCxnSpPr>
          <p:cNvPr id="299" name="Google Shape;299;p40"/>
          <p:cNvCxnSpPr>
            <a:stCxn id="292" idx="3"/>
            <a:endCxn id="293" idx="1"/>
          </p:cNvCxnSpPr>
          <p:nvPr/>
        </p:nvCxnSpPr>
        <p:spPr>
          <a:xfrm flipH="1" rot="10800000">
            <a:off x="3124388" y="1787549"/>
            <a:ext cx="2218800" cy="84300"/>
          </a:xfrm>
          <a:prstGeom prst="curvedConnector3">
            <a:avLst>
              <a:gd fmla="val 50002" name="adj1"/>
            </a:avLst>
          </a:prstGeom>
          <a:noFill/>
          <a:ln cap="flat" cmpd="sng" w="9525">
            <a:solidFill>
              <a:schemeClr val="dk2"/>
            </a:solidFill>
            <a:prstDash val="solid"/>
            <a:round/>
            <a:headEnd len="med" w="med" type="none"/>
            <a:tailEnd len="med" w="med" type="triangle"/>
          </a:ln>
        </p:spPr>
      </p:cxnSp>
      <p:cxnSp>
        <p:nvCxnSpPr>
          <p:cNvPr id="300" name="Google Shape;300;p40"/>
          <p:cNvCxnSpPr>
            <a:stCxn id="292" idx="3"/>
            <a:endCxn id="294" idx="1"/>
          </p:cNvCxnSpPr>
          <p:nvPr/>
        </p:nvCxnSpPr>
        <p:spPr>
          <a:xfrm>
            <a:off x="3124388" y="1871849"/>
            <a:ext cx="3461100" cy="1950900"/>
          </a:xfrm>
          <a:prstGeom prst="curvedConnector3">
            <a:avLst>
              <a:gd fmla="val 49999" name="adj1"/>
            </a:avLst>
          </a:prstGeom>
          <a:noFill/>
          <a:ln cap="flat" cmpd="sng" w="9525">
            <a:solidFill>
              <a:schemeClr val="dk2"/>
            </a:solidFill>
            <a:prstDash val="solid"/>
            <a:round/>
            <a:headEnd len="med" w="med" type="none"/>
            <a:tailEnd len="med" w="med" type="triangle"/>
          </a:ln>
        </p:spPr>
      </p:cxnSp>
      <p:sp>
        <p:nvSpPr>
          <p:cNvPr id="301" name="Google Shape;301;p40"/>
          <p:cNvSpPr txBox="1"/>
          <p:nvPr/>
        </p:nvSpPr>
        <p:spPr>
          <a:xfrm>
            <a:off x="1819775" y="903075"/>
            <a:ext cx="135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open-source</a:t>
            </a:r>
            <a:endParaRPr sz="1600">
              <a:latin typeface="Lato"/>
              <a:ea typeface="Lato"/>
              <a:cs typeface="Lato"/>
              <a:sym typeface="Lato"/>
            </a:endParaRPr>
          </a:p>
        </p:txBody>
      </p:sp>
      <p:sp>
        <p:nvSpPr>
          <p:cNvPr id="302" name="Google Shape;302;p40"/>
          <p:cNvSpPr txBox="1"/>
          <p:nvPr/>
        </p:nvSpPr>
        <p:spPr>
          <a:xfrm>
            <a:off x="5175650" y="828175"/>
            <a:ext cx="1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closed-source</a:t>
            </a:r>
            <a:endParaRPr sz="1600">
              <a:latin typeface="Lato"/>
              <a:ea typeface="Lato"/>
              <a:cs typeface="Lato"/>
              <a:sym typeface="Lato"/>
            </a:endParaRPr>
          </a:p>
        </p:txBody>
      </p:sp>
      <p:sp>
        <p:nvSpPr>
          <p:cNvPr id="303" name="Google Shape;303;p40"/>
          <p:cNvSpPr txBox="1"/>
          <p:nvPr/>
        </p:nvSpPr>
        <p:spPr>
          <a:xfrm>
            <a:off x="6414575" y="2875900"/>
            <a:ext cx="135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open-source</a:t>
            </a:r>
            <a:endParaRPr sz="1600">
              <a:latin typeface="Lato"/>
              <a:ea typeface="Lato"/>
              <a:cs typeface="Lato"/>
              <a:sym typeface="Lato"/>
            </a:endParaRPr>
          </a:p>
        </p:txBody>
      </p:sp>
      <p:sp>
        <p:nvSpPr>
          <p:cNvPr id="304" name="Google Shape;304;p40"/>
          <p:cNvSpPr txBox="1"/>
          <p:nvPr/>
        </p:nvSpPr>
        <p:spPr>
          <a:xfrm>
            <a:off x="1676525" y="3052200"/>
            <a:ext cx="1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Lato"/>
                <a:ea typeface="Lato"/>
                <a:cs typeface="Lato"/>
                <a:sym typeface="Lato"/>
              </a:rPr>
              <a:t>closed-source</a:t>
            </a:r>
            <a:endParaRPr sz="1600">
              <a:latin typeface="Lato"/>
              <a:ea typeface="Lato"/>
              <a:cs typeface="Lato"/>
              <a:sym typeface="Lato"/>
            </a:endParaRPr>
          </a:p>
        </p:txBody>
      </p:sp>
      <p:cxnSp>
        <p:nvCxnSpPr>
          <p:cNvPr id="305" name="Google Shape;305;p40"/>
          <p:cNvCxnSpPr>
            <a:stCxn id="292" idx="1"/>
            <a:endCxn id="291" idx="1"/>
          </p:cNvCxnSpPr>
          <p:nvPr/>
        </p:nvCxnSpPr>
        <p:spPr>
          <a:xfrm flipH="1">
            <a:off x="1676462" y="1871849"/>
            <a:ext cx="188700" cy="2166000"/>
          </a:xfrm>
          <a:prstGeom prst="curvedConnector3">
            <a:avLst>
              <a:gd fmla="val 226133"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1"/>
          <p:cNvPicPr preferRelativeResize="0"/>
          <p:nvPr/>
        </p:nvPicPr>
        <p:blipFill>
          <a:blip r:embed="rId3">
            <a:alphaModFix/>
          </a:blip>
          <a:stretch>
            <a:fillRect/>
          </a:stretch>
        </p:blipFill>
        <p:spPr>
          <a:xfrm>
            <a:off x="-29887" y="218513"/>
            <a:ext cx="9203775" cy="4706476"/>
          </a:xfrm>
          <a:prstGeom prst="rect">
            <a:avLst/>
          </a:prstGeom>
          <a:noFill/>
          <a:ln>
            <a:noFill/>
          </a:ln>
        </p:spPr>
      </p:pic>
      <p:pic>
        <p:nvPicPr>
          <p:cNvPr id="311" name="Google Shape;311;p41"/>
          <p:cNvPicPr preferRelativeResize="0"/>
          <p:nvPr/>
        </p:nvPicPr>
        <p:blipFill>
          <a:blip r:embed="rId4">
            <a:alphaModFix/>
          </a:blip>
          <a:stretch>
            <a:fillRect/>
          </a:stretch>
        </p:blipFill>
        <p:spPr>
          <a:xfrm>
            <a:off x="1336575" y="822923"/>
            <a:ext cx="546324" cy="546324"/>
          </a:xfrm>
          <a:prstGeom prst="rect">
            <a:avLst/>
          </a:prstGeom>
          <a:noFill/>
          <a:ln>
            <a:noFill/>
          </a:ln>
        </p:spPr>
      </p:pic>
      <p:pic>
        <p:nvPicPr>
          <p:cNvPr id="312" name="Google Shape;312;p41"/>
          <p:cNvPicPr preferRelativeResize="0"/>
          <p:nvPr/>
        </p:nvPicPr>
        <p:blipFill>
          <a:blip r:embed="rId5">
            <a:alphaModFix/>
          </a:blip>
          <a:stretch>
            <a:fillRect/>
          </a:stretch>
        </p:blipFill>
        <p:spPr>
          <a:xfrm>
            <a:off x="1412176" y="1436864"/>
            <a:ext cx="395126" cy="395126"/>
          </a:xfrm>
          <a:prstGeom prst="rect">
            <a:avLst/>
          </a:prstGeom>
          <a:noFill/>
          <a:ln>
            <a:noFill/>
          </a:ln>
        </p:spPr>
      </p:pic>
      <p:pic>
        <p:nvPicPr>
          <p:cNvPr id="313" name="Google Shape;313;p41"/>
          <p:cNvPicPr preferRelativeResize="0"/>
          <p:nvPr/>
        </p:nvPicPr>
        <p:blipFill>
          <a:blip r:embed="rId6">
            <a:alphaModFix/>
          </a:blip>
          <a:stretch>
            <a:fillRect/>
          </a:stretch>
        </p:blipFill>
        <p:spPr>
          <a:xfrm>
            <a:off x="1274418" y="2925243"/>
            <a:ext cx="395124" cy="395124"/>
          </a:xfrm>
          <a:prstGeom prst="rect">
            <a:avLst/>
          </a:prstGeom>
          <a:noFill/>
          <a:ln>
            <a:noFill/>
          </a:ln>
        </p:spPr>
      </p:pic>
      <p:pic>
        <p:nvPicPr>
          <p:cNvPr id="314" name="Google Shape;314;p41"/>
          <p:cNvPicPr preferRelativeResize="0"/>
          <p:nvPr/>
        </p:nvPicPr>
        <p:blipFill>
          <a:blip r:embed="rId7">
            <a:alphaModFix/>
          </a:blip>
          <a:stretch>
            <a:fillRect/>
          </a:stretch>
        </p:blipFill>
        <p:spPr>
          <a:xfrm>
            <a:off x="1336575" y="3466900"/>
            <a:ext cx="395125" cy="395125"/>
          </a:xfrm>
          <a:prstGeom prst="rect">
            <a:avLst/>
          </a:prstGeom>
          <a:noFill/>
          <a:ln>
            <a:noFill/>
          </a:ln>
        </p:spPr>
      </p:pic>
      <p:pic>
        <p:nvPicPr>
          <p:cNvPr id="315" name="Google Shape;315;p41"/>
          <p:cNvPicPr preferRelativeResize="0"/>
          <p:nvPr/>
        </p:nvPicPr>
        <p:blipFill>
          <a:blip r:embed="rId8">
            <a:alphaModFix/>
          </a:blip>
          <a:stretch>
            <a:fillRect/>
          </a:stretch>
        </p:blipFill>
        <p:spPr>
          <a:xfrm>
            <a:off x="1412185" y="1899622"/>
            <a:ext cx="382763" cy="395126"/>
          </a:xfrm>
          <a:prstGeom prst="rect">
            <a:avLst/>
          </a:prstGeom>
          <a:noFill/>
          <a:ln>
            <a:noFill/>
          </a:ln>
        </p:spPr>
      </p:pic>
      <p:pic>
        <p:nvPicPr>
          <p:cNvPr id="316" name="Google Shape;316;p41"/>
          <p:cNvPicPr preferRelativeResize="0"/>
          <p:nvPr/>
        </p:nvPicPr>
        <p:blipFill>
          <a:blip r:embed="rId9">
            <a:alphaModFix/>
          </a:blip>
          <a:stretch>
            <a:fillRect/>
          </a:stretch>
        </p:blipFill>
        <p:spPr>
          <a:xfrm>
            <a:off x="1017050" y="2428224"/>
            <a:ext cx="395125" cy="3964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Visual/Iconic Vocabulary</a:t>
            </a:r>
            <a:endParaRPr/>
          </a:p>
        </p:txBody>
      </p:sp>
      <p:pic>
        <p:nvPicPr>
          <p:cNvPr id="322" name="Google Shape;322;p42"/>
          <p:cNvPicPr preferRelativeResize="0"/>
          <p:nvPr/>
        </p:nvPicPr>
        <p:blipFill>
          <a:blip r:embed="rId3">
            <a:alphaModFix/>
          </a:blip>
          <a:stretch>
            <a:fillRect/>
          </a:stretch>
        </p:blipFill>
        <p:spPr>
          <a:xfrm>
            <a:off x="423787" y="1421128"/>
            <a:ext cx="2517202" cy="1236595"/>
          </a:xfrm>
          <a:prstGeom prst="rect">
            <a:avLst/>
          </a:prstGeom>
          <a:noFill/>
          <a:ln>
            <a:noFill/>
          </a:ln>
        </p:spPr>
      </p:pic>
      <p:pic>
        <p:nvPicPr>
          <p:cNvPr id="323" name="Google Shape;323;p42"/>
          <p:cNvPicPr preferRelativeResize="0"/>
          <p:nvPr/>
        </p:nvPicPr>
        <p:blipFill>
          <a:blip r:embed="rId4">
            <a:alphaModFix/>
          </a:blip>
          <a:stretch>
            <a:fillRect/>
          </a:stretch>
        </p:blipFill>
        <p:spPr>
          <a:xfrm>
            <a:off x="1752987" y="3098510"/>
            <a:ext cx="2153386" cy="1352592"/>
          </a:xfrm>
          <a:prstGeom prst="rect">
            <a:avLst/>
          </a:prstGeom>
          <a:noFill/>
          <a:ln>
            <a:noFill/>
          </a:ln>
        </p:spPr>
      </p:pic>
      <p:pic>
        <p:nvPicPr>
          <p:cNvPr id="324" name="Google Shape;324;p42"/>
          <p:cNvPicPr preferRelativeResize="0"/>
          <p:nvPr/>
        </p:nvPicPr>
        <p:blipFill>
          <a:blip r:embed="rId5">
            <a:alphaModFix/>
          </a:blip>
          <a:stretch>
            <a:fillRect/>
          </a:stretch>
        </p:blipFill>
        <p:spPr>
          <a:xfrm>
            <a:off x="4271182" y="2938864"/>
            <a:ext cx="2816648" cy="1731311"/>
          </a:xfrm>
          <a:prstGeom prst="rect">
            <a:avLst/>
          </a:prstGeom>
          <a:noFill/>
          <a:ln>
            <a:noFill/>
          </a:ln>
        </p:spPr>
      </p:pic>
      <p:pic>
        <p:nvPicPr>
          <p:cNvPr id="325" name="Google Shape;325;p42"/>
          <p:cNvPicPr preferRelativeResize="0"/>
          <p:nvPr/>
        </p:nvPicPr>
        <p:blipFill>
          <a:blip r:embed="rId6">
            <a:alphaModFix/>
          </a:blip>
          <a:stretch>
            <a:fillRect/>
          </a:stretch>
        </p:blipFill>
        <p:spPr>
          <a:xfrm>
            <a:off x="3236635" y="1225450"/>
            <a:ext cx="3138933" cy="1627940"/>
          </a:xfrm>
          <a:prstGeom prst="rect">
            <a:avLst/>
          </a:prstGeom>
          <a:noFill/>
          <a:ln>
            <a:noFill/>
          </a:ln>
        </p:spPr>
      </p:pic>
      <p:pic>
        <p:nvPicPr>
          <p:cNvPr id="326" name="Google Shape;326;p42"/>
          <p:cNvPicPr preferRelativeResize="0"/>
          <p:nvPr/>
        </p:nvPicPr>
        <p:blipFill>
          <a:blip r:embed="rId7">
            <a:alphaModFix/>
          </a:blip>
          <a:stretch>
            <a:fillRect/>
          </a:stretch>
        </p:blipFill>
        <p:spPr>
          <a:xfrm>
            <a:off x="6530162" y="1329804"/>
            <a:ext cx="2190050" cy="16090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311700" y="1896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2400"/>
              <a:t>Open Standards - Foundation of the Internet</a:t>
            </a:r>
            <a:endParaRPr sz="2400"/>
          </a:p>
        </p:txBody>
      </p:sp>
      <p:sp>
        <p:nvSpPr>
          <p:cNvPr id="332" name="Google Shape;332;p43"/>
          <p:cNvSpPr txBox="1"/>
          <p:nvPr/>
        </p:nvSpPr>
        <p:spPr>
          <a:xfrm>
            <a:off x="452275" y="984425"/>
            <a:ext cx="8379900" cy="352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800">
                <a:solidFill>
                  <a:srgbClr val="4F4F4F"/>
                </a:solidFill>
                <a:highlight>
                  <a:srgbClr val="FFFFFF"/>
                </a:highlight>
                <a:latin typeface="Lato"/>
                <a:ea typeface="Lato"/>
                <a:cs typeface="Lato"/>
                <a:sym typeface="Lato"/>
              </a:rPr>
              <a:t>Domain Name System and IP address management</a:t>
            </a:r>
            <a:endParaRPr b="1" sz="1800">
              <a:solidFill>
                <a:srgbClr val="4F4F4F"/>
              </a:solidFill>
              <a:highlight>
                <a:srgbClr val="FFFFFF"/>
              </a:highlight>
              <a:latin typeface="Lato"/>
              <a:ea typeface="Lato"/>
              <a:cs typeface="Lato"/>
              <a:sym typeface="Lato"/>
            </a:endParaRPr>
          </a:p>
          <a:p>
            <a:pPr indent="-342900" lvl="0" marL="457200" rtl="0" algn="l">
              <a:lnSpc>
                <a:spcPct val="150000"/>
              </a:lnSpc>
              <a:spcBef>
                <a:spcPts val="0"/>
              </a:spcBef>
              <a:spcAft>
                <a:spcPts val="0"/>
              </a:spcAft>
              <a:buClr>
                <a:srgbClr val="222222"/>
              </a:buClr>
              <a:buSzPts val="1800"/>
              <a:buFont typeface="Proxima Nova"/>
              <a:buChar char="●"/>
            </a:pPr>
            <a:r>
              <a:rPr b="1" lang="en" sz="1800">
                <a:solidFill>
                  <a:srgbClr val="222222"/>
                </a:solidFill>
                <a:highlight>
                  <a:srgbClr val="FFFFFF"/>
                </a:highlight>
                <a:latin typeface="Lato"/>
                <a:ea typeface="Lato"/>
                <a:cs typeface="Lato"/>
                <a:sym typeface="Lato"/>
              </a:rPr>
              <a:t>ICANN</a:t>
            </a:r>
            <a:r>
              <a:rPr lang="en" sz="1800">
                <a:solidFill>
                  <a:srgbClr val="222222"/>
                </a:solidFill>
                <a:highlight>
                  <a:srgbClr val="FFFFFF"/>
                </a:highlight>
                <a:latin typeface="Lato"/>
                <a:ea typeface="Lato"/>
                <a:cs typeface="Lato"/>
                <a:sym typeface="Lato"/>
              </a:rPr>
              <a:t> Internet Corporation for Assigned Names and Numbers, US</a:t>
            </a:r>
            <a:endParaRPr sz="1800">
              <a:solidFill>
                <a:srgbClr val="222222"/>
              </a:solidFill>
              <a:highlight>
                <a:srgbClr val="FFFFFF"/>
              </a:highlight>
              <a:latin typeface="Lato"/>
              <a:ea typeface="Lato"/>
              <a:cs typeface="Lato"/>
              <a:sym typeface="Lato"/>
            </a:endParaRPr>
          </a:p>
          <a:p>
            <a:pPr indent="0" lvl="0" marL="0" rtl="0" algn="l">
              <a:lnSpc>
                <a:spcPct val="150000"/>
              </a:lnSpc>
              <a:spcBef>
                <a:spcPts val="0"/>
              </a:spcBef>
              <a:spcAft>
                <a:spcPts val="0"/>
              </a:spcAft>
              <a:buNone/>
            </a:pPr>
            <a:r>
              <a:rPr b="1" lang="en" sz="1800">
                <a:solidFill>
                  <a:schemeClr val="dk1"/>
                </a:solidFill>
                <a:latin typeface="Lato"/>
                <a:ea typeface="Lato"/>
                <a:cs typeface="Lato"/>
                <a:sym typeface="Lato"/>
              </a:rPr>
              <a:t>Governance Institutions of Internet protocol standards </a:t>
            </a:r>
            <a:endParaRPr b="1" sz="1800">
              <a:solidFill>
                <a:srgbClr val="222222"/>
              </a:solidFill>
              <a:highlight>
                <a:srgbClr val="FFFFFF"/>
              </a:highlight>
              <a:latin typeface="Lato"/>
              <a:ea typeface="Lato"/>
              <a:cs typeface="Lato"/>
              <a:sym typeface="Lato"/>
            </a:endParaRPr>
          </a:p>
          <a:p>
            <a:pPr indent="-342900" lvl="0" marL="457200" rtl="0" algn="l">
              <a:lnSpc>
                <a:spcPct val="150000"/>
              </a:lnSpc>
              <a:spcBef>
                <a:spcPts val="0"/>
              </a:spcBef>
              <a:spcAft>
                <a:spcPts val="0"/>
              </a:spcAft>
              <a:buSzPts val="1800"/>
              <a:buChar char="●"/>
            </a:pPr>
            <a:r>
              <a:rPr b="1" lang="en" sz="1800">
                <a:solidFill>
                  <a:srgbClr val="202122"/>
                </a:solidFill>
                <a:highlight>
                  <a:srgbClr val="FFFFFF"/>
                </a:highlight>
                <a:latin typeface="Lato"/>
                <a:ea typeface="Lato"/>
                <a:cs typeface="Lato"/>
                <a:sym typeface="Lato"/>
              </a:rPr>
              <a:t>Internet Engineering Task Force</a:t>
            </a:r>
            <a:r>
              <a:rPr lang="en" sz="1800">
                <a:solidFill>
                  <a:srgbClr val="202122"/>
                </a:solidFill>
                <a:highlight>
                  <a:srgbClr val="FFFFFF"/>
                </a:highlight>
                <a:latin typeface="Lato"/>
                <a:ea typeface="Lato"/>
                <a:cs typeface="Lato"/>
                <a:sym typeface="Lato"/>
              </a:rPr>
              <a:t> (</a:t>
            </a:r>
            <a:r>
              <a:rPr b="1" lang="en" sz="1800">
                <a:solidFill>
                  <a:srgbClr val="202122"/>
                </a:solidFill>
                <a:highlight>
                  <a:srgbClr val="FFFFFF"/>
                </a:highlight>
                <a:latin typeface="Lato"/>
                <a:ea typeface="Lato"/>
                <a:cs typeface="Lato"/>
                <a:sym typeface="Lato"/>
              </a:rPr>
              <a:t>IETF</a:t>
            </a:r>
            <a:r>
              <a:rPr lang="en" sz="1800">
                <a:solidFill>
                  <a:srgbClr val="202122"/>
                </a:solidFill>
                <a:highlight>
                  <a:srgbClr val="FFFFFF"/>
                </a:highlight>
                <a:latin typeface="Lato"/>
                <a:ea typeface="Lato"/>
                <a:cs typeface="Lato"/>
                <a:sym typeface="Lato"/>
              </a:rPr>
              <a:t>), US</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b="1" lang="en" sz="1800">
                <a:latin typeface="Lato"/>
                <a:ea typeface="Lato"/>
                <a:cs typeface="Lato"/>
                <a:sym typeface="Lato"/>
              </a:rPr>
              <a:t>IEEE </a:t>
            </a:r>
            <a:r>
              <a:rPr lang="en" sz="1800">
                <a:latin typeface="Lato"/>
                <a:ea typeface="Lato"/>
                <a:cs typeface="Lato"/>
                <a:sym typeface="Lato"/>
              </a:rPr>
              <a:t>- </a:t>
            </a:r>
            <a:r>
              <a:rPr lang="en" sz="1800">
                <a:solidFill>
                  <a:schemeClr val="dk1"/>
                </a:solidFill>
                <a:highlight>
                  <a:srgbClr val="FFFFFF"/>
                </a:highlight>
                <a:latin typeface="Lato"/>
                <a:ea typeface="Lato"/>
                <a:cs typeface="Lato"/>
                <a:sym typeface="Lato"/>
              </a:rPr>
              <a:t> Institute of Electrical and Electronics Engineers, US</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b="1" lang="en" sz="1800">
                <a:latin typeface="Lato"/>
                <a:ea typeface="Lato"/>
                <a:cs typeface="Lato"/>
                <a:sym typeface="Lato"/>
              </a:rPr>
              <a:t>W3C </a:t>
            </a:r>
            <a:r>
              <a:rPr lang="en" sz="1800">
                <a:latin typeface="Lato"/>
                <a:ea typeface="Lato"/>
                <a:cs typeface="Lato"/>
                <a:sym typeface="Lato"/>
              </a:rPr>
              <a:t>- </a:t>
            </a:r>
            <a:r>
              <a:rPr lang="en" sz="1800">
                <a:solidFill>
                  <a:srgbClr val="00278E"/>
                </a:solidFill>
                <a:highlight>
                  <a:srgbClr val="FFFFFF"/>
                </a:highlight>
                <a:uFill>
                  <a:noFill/>
                </a:uFill>
                <a:latin typeface="Lato"/>
                <a:ea typeface="Lato"/>
                <a:cs typeface="Lato"/>
                <a:sym typeface="Lato"/>
                <a:hlinkClick r:id="rId3">
                  <a:extLst>
                    <a:ext uri="{A12FA001-AC4F-418D-AE19-62706E023703}">
                      <ahyp:hlinkClr val="tx"/>
                    </a:ext>
                  </a:extLst>
                </a:hlinkClick>
              </a:rPr>
              <a:t>World Wide Web Consortium (W3C)</a:t>
            </a:r>
            <a:r>
              <a:rPr lang="en" sz="1800">
                <a:latin typeface="Lato"/>
                <a:ea typeface="Lato"/>
                <a:cs typeface="Lato"/>
                <a:sym typeface="Lato"/>
              </a:rPr>
              <a:t>, US</a:t>
            </a:r>
            <a:endParaRPr sz="1800">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b="1" lang="en" sz="1800">
                <a:latin typeface="Lato"/>
                <a:ea typeface="Lato"/>
                <a:cs typeface="Lato"/>
                <a:sym typeface="Lato"/>
              </a:rPr>
              <a:t>NIST</a:t>
            </a:r>
            <a:r>
              <a:rPr lang="en" sz="1800">
                <a:latin typeface="Lato"/>
                <a:ea typeface="Lato"/>
                <a:cs typeface="Lato"/>
                <a:sym typeface="Lato"/>
              </a:rPr>
              <a:t> (Encryption) -</a:t>
            </a:r>
            <a:r>
              <a:rPr lang="en" sz="1800">
                <a:solidFill>
                  <a:srgbClr val="4F4F4F"/>
                </a:solidFill>
                <a:highlight>
                  <a:srgbClr val="FFFFFF"/>
                </a:highlight>
                <a:latin typeface="Lato"/>
                <a:ea typeface="Lato"/>
                <a:cs typeface="Lato"/>
                <a:sym typeface="Lato"/>
              </a:rPr>
              <a:t>National Institute of Standards and Technology, US </a:t>
            </a:r>
            <a:endParaRPr sz="1800">
              <a:solidFill>
                <a:srgbClr val="4F4F4F"/>
              </a:solidFill>
              <a:highlight>
                <a:srgbClr val="FFFFFF"/>
              </a:highlight>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ctrTitle"/>
          </p:nvPr>
        </p:nvSpPr>
        <p:spPr>
          <a:xfrm>
            <a:off x="311700" y="1960925"/>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Introduction</a:t>
            </a:r>
            <a:endParaRPr sz="3600"/>
          </a:p>
        </p:txBody>
      </p:sp>
      <p:sp>
        <p:nvSpPr>
          <p:cNvPr id="109" name="Google Shape;109;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Review of first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Technology Improvement Workflow</a:t>
            </a:r>
            <a:endParaRPr/>
          </a:p>
        </p:txBody>
      </p:sp>
      <p:sp>
        <p:nvSpPr>
          <p:cNvPr id="338" name="Google Shape;338;p44"/>
          <p:cNvSpPr txBox="1"/>
          <p:nvPr>
            <p:ph idx="1" type="body"/>
          </p:nvPr>
        </p:nvSpPr>
        <p:spPr>
          <a:xfrm>
            <a:off x="692700" y="4626450"/>
            <a:ext cx="488700" cy="41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uFill>
                  <a:noFill/>
                </a:uFill>
                <a:hlinkClick r:id="rId3"/>
              </a:rPr>
              <a:t>BIP </a:t>
            </a:r>
            <a:endParaRPr b="1" sz="1400"/>
          </a:p>
        </p:txBody>
      </p:sp>
      <p:cxnSp>
        <p:nvCxnSpPr>
          <p:cNvPr id="339" name="Google Shape;339;p44"/>
          <p:cNvCxnSpPr>
            <a:stCxn id="340" idx="0"/>
            <a:endCxn id="341" idx="2"/>
          </p:cNvCxnSpPr>
          <p:nvPr/>
        </p:nvCxnSpPr>
        <p:spPr>
          <a:xfrm flipH="1" rot="10800000">
            <a:off x="943900" y="1648650"/>
            <a:ext cx="9000" cy="2489100"/>
          </a:xfrm>
          <a:prstGeom prst="straightConnector1">
            <a:avLst/>
          </a:prstGeom>
          <a:noFill/>
          <a:ln cap="flat" cmpd="sng" w="28575">
            <a:solidFill>
              <a:schemeClr val="dk2"/>
            </a:solidFill>
            <a:prstDash val="solid"/>
            <a:round/>
            <a:headEnd len="med" w="med" type="none"/>
            <a:tailEnd len="med" w="med" type="triangle"/>
          </a:ln>
        </p:spPr>
      </p:cxnSp>
      <p:cxnSp>
        <p:nvCxnSpPr>
          <p:cNvPr id="342" name="Google Shape;342;p44"/>
          <p:cNvCxnSpPr>
            <a:stCxn id="340" idx="3"/>
          </p:cNvCxnSpPr>
          <p:nvPr/>
        </p:nvCxnSpPr>
        <p:spPr>
          <a:xfrm flipH="1" rot="10800000">
            <a:off x="1188250" y="3516000"/>
            <a:ext cx="1488300" cy="866100"/>
          </a:xfrm>
          <a:prstGeom prst="straightConnector1">
            <a:avLst/>
          </a:prstGeom>
          <a:noFill/>
          <a:ln cap="flat" cmpd="sng" w="28575">
            <a:solidFill>
              <a:schemeClr val="dk2"/>
            </a:solidFill>
            <a:prstDash val="solid"/>
            <a:round/>
            <a:headEnd len="med" w="med" type="none"/>
            <a:tailEnd len="med" w="med" type="triangle"/>
          </a:ln>
        </p:spPr>
      </p:cxnSp>
      <p:sp>
        <p:nvSpPr>
          <p:cNvPr id="343" name="Google Shape;343;p44"/>
          <p:cNvSpPr txBox="1"/>
          <p:nvPr>
            <p:ph idx="1" type="body"/>
          </p:nvPr>
        </p:nvSpPr>
        <p:spPr>
          <a:xfrm>
            <a:off x="2730050" y="3733775"/>
            <a:ext cx="488700" cy="41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uFill>
                  <a:noFill/>
                </a:uFill>
                <a:hlinkClick r:id="rId4"/>
              </a:rPr>
              <a:t>E</a:t>
            </a:r>
            <a:r>
              <a:rPr b="1" lang="en" sz="1400">
                <a:uFill>
                  <a:noFill/>
                </a:uFill>
                <a:hlinkClick r:id="rId5"/>
              </a:rPr>
              <a:t>IP </a:t>
            </a:r>
            <a:endParaRPr b="1" sz="1400"/>
          </a:p>
        </p:txBody>
      </p:sp>
      <p:cxnSp>
        <p:nvCxnSpPr>
          <p:cNvPr id="344" name="Google Shape;344;p44"/>
          <p:cNvCxnSpPr>
            <a:endCxn id="345" idx="2"/>
          </p:cNvCxnSpPr>
          <p:nvPr/>
        </p:nvCxnSpPr>
        <p:spPr>
          <a:xfrm flipH="1" rot="10800000">
            <a:off x="2971400" y="1648700"/>
            <a:ext cx="3000" cy="1345200"/>
          </a:xfrm>
          <a:prstGeom prst="straightConnector1">
            <a:avLst/>
          </a:prstGeom>
          <a:noFill/>
          <a:ln cap="flat" cmpd="sng" w="28575">
            <a:solidFill>
              <a:schemeClr val="dk2"/>
            </a:solidFill>
            <a:prstDash val="solid"/>
            <a:round/>
            <a:headEnd len="med" w="med" type="none"/>
            <a:tailEnd len="med" w="med" type="triangle"/>
          </a:ln>
        </p:spPr>
      </p:cxnSp>
      <p:sp>
        <p:nvSpPr>
          <p:cNvPr id="346" name="Google Shape;346;p44"/>
          <p:cNvSpPr txBox="1"/>
          <p:nvPr>
            <p:ph idx="1" type="body"/>
          </p:nvPr>
        </p:nvSpPr>
        <p:spPr>
          <a:xfrm>
            <a:off x="1107025" y="2807350"/>
            <a:ext cx="1827600" cy="41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uFill>
                  <a:noFill/>
                </a:uFill>
                <a:hlinkClick r:id="rId6"/>
              </a:rPr>
              <a:t>BIP0032</a:t>
            </a:r>
            <a:r>
              <a:rPr lang="en" sz="1400">
                <a:uFill>
                  <a:noFill/>
                </a:uFill>
                <a:hlinkClick r:id="rId7"/>
              </a:rPr>
              <a:t> HDW </a:t>
            </a:r>
            <a:endParaRPr sz="1400"/>
          </a:p>
        </p:txBody>
      </p:sp>
      <p:sp>
        <p:nvSpPr>
          <p:cNvPr id="347" name="Google Shape;347;p44"/>
          <p:cNvSpPr txBox="1"/>
          <p:nvPr>
            <p:ph idx="1" type="body"/>
          </p:nvPr>
        </p:nvSpPr>
        <p:spPr>
          <a:xfrm>
            <a:off x="1077550" y="2275700"/>
            <a:ext cx="1827600" cy="41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uFill>
                  <a:noFill/>
                </a:uFill>
                <a:hlinkClick r:id="rId8"/>
              </a:rPr>
              <a:t>BIP003</a:t>
            </a:r>
            <a:r>
              <a:rPr lang="en" sz="1400"/>
              <a:t>9 Mnemonic</a:t>
            </a:r>
            <a:endParaRPr sz="1400"/>
          </a:p>
        </p:txBody>
      </p:sp>
      <p:cxnSp>
        <p:nvCxnSpPr>
          <p:cNvPr id="348" name="Google Shape;348;p44"/>
          <p:cNvCxnSpPr>
            <a:stCxn id="347" idx="1"/>
          </p:cNvCxnSpPr>
          <p:nvPr/>
        </p:nvCxnSpPr>
        <p:spPr>
          <a:xfrm flipH="1">
            <a:off x="810250" y="2481500"/>
            <a:ext cx="267300" cy="30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44"/>
          <p:cNvCxnSpPr/>
          <p:nvPr/>
        </p:nvCxnSpPr>
        <p:spPr>
          <a:xfrm flipH="1">
            <a:off x="803400" y="3011650"/>
            <a:ext cx="267300" cy="3000"/>
          </a:xfrm>
          <a:prstGeom prst="straightConnector1">
            <a:avLst/>
          </a:prstGeom>
          <a:noFill/>
          <a:ln cap="flat" cmpd="sng" w="9525">
            <a:solidFill>
              <a:schemeClr val="dk2"/>
            </a:solidFill>
            <a:prstDash val="solid"/>
            <a:round/>
            <a:headEnd len="med" w="med" type="none"/>
            <a:tailEnd len="med" w="med" type="none"/>
          </a:ln>
        </p:spPr>
      </p:cxnSp>
      <p:pic>
        <p:nvPicPr>
          <p:cNvPr id="350" name="Google Shape;350;p44"/>
          <p:cNvPicPr preferRelativeResize="0"/>
          <p:nvPr/>
        </p:nvPicPr>
        <p:blipFill>
          <a:blip r:embed="rId9">
            <a:alphaModFix/>
          </a:blip>
          <a:stretch>
            <a:fillRect/>
          </a:stretch>
        </p:blipFill>
        <p:spPr>
          <a:xfrm>
            <a:off x="3784050" y="1093325"/>
            <a:ext cx="4933950" cy="2190750"/>
          </a:xfrm>
          <a:prstGeom prst="rect">
            <a:avLst/>
          </a:prstGeom>
          <a:noFill/>
          <a:ln>
            <a:noFill/>
          </a:ln>
        </p:spPr>
      </p:pic>
      <p:sp>
        <p:nvSpPr>
          <p:cNvPr id="351" name="Google Shape;351;p44"/>
          <p:cNvSpPr txBox="1"/>
          <p:nvPr/>
        </p:nvSpPr>
        <p:spPr>
          <a:xfrm>
            <a:off x="4694100" y="4621650"/>
            <a:ext cx="2940000" cy="338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000"/>
              <a:t>Image Source: </a:t>
            </a:r>
            <a:r>
              <a:rPr lang="en" sz="1000">
                <a:solidFill>
                  <a:srgbClr val="3C78D8"/>
                </a:solidFill>
                <a:uFill>
                  <a:noFill/>
                </a:uFill>
                <a:hlinkClick r:id="rId10">
                  <a:extLst>
                    <a:ext uri="{A12FA001-AC4F-418D-AE19-62706E023703}">
                      <ahyp:hlinkClr val="tx"/>
                    </a:ext>
                  </a:extLst>
                </a:hlinkClick>
              </a:rPr>
              <a:t>Testbone.com on CI/CD</a:t>
            </a:r>
            <a:endParaRPr sz="1000">
              <a:solidFill>
                <a:srgbClr val="3C78D8"/>
              </a:solidFill>
            </a:endParaRPr>
          </a:p>
        </p:txBody>
      </p:sp>
      <p:pic>
        <p:nvPicPr>
          <p:cNvPr id="340" name="Google Shape;340;p44"/>
          <p:cNvPicPr preferRelativeResize="0"/>
          <p:nvPr/>
        </p:nvPicPr>
        <p:blipFill>
          <a:blip r:embed="rId11">
            <a:alphaModFix/>
          </a:blip>
          <a:stretch>
            <a:fillRect/>
          </a:stretch>
        </p:blipFill>
        <p:spPr>
          <a:xfrm>
            <a:off x="699550" y="4137750"/>
            <a:ext cx="488700" cy="488700"/>
          </a:xfrm>
          <a:prstGeom prst="rect">
            <a:avLst/>
          </a:prstGeom>
          <a:noFill/>
          <a:ln>
            <a:noFill/>
          </a:ln>
        </p:spPr>
      </p:pic>
      <p:pic>
        <p:nvPicPr>
          <p:cNvPr id="352" name="Google Shape;352;p44"/>
          <p:cNvPicPr preferRelativeResize="0"/>
          <p:nvPr/>
        </p:nvPicPr>
        <p:blipFill>
          <a:blip r:embed="rId12">
            <a:alphaModFix/>
          </a:blip>
          <a:stretch>
            <a:fillRect/>
          </a:stretch>
        </p:blipFill>
        <p:spPr>
          <a:xfrm>
            <a:off x="2772800" y="3037874"/>
            <a:ext cx="400199" cy="651917"/>
          </a:xfrm>
          <a:prstGeom prst="rect">
            <a:avLst/>
          </a:prstGeom>
          <a:noFill/>
          <a:ln>
            <a:noFill/>
          </a:ln>
        </p:spPr>
      </p:pic>
      <p:sp>
        <p:nvSpPr>
          <p:cNvPr id="353" name="Google Shape;353;p44"/>
          <p:cNvSpPr txBox="1"/>
          <p:nvPr/>
        </p:nvSpPr>
        <p:spPr>
          <a:xfrm>
            <a:off x="5644575" y="2763500"/>
            <a:ext cx="12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Pull Request</a:t>
            </a:r>
            <a:endParaRPr>
              <a:solidFill>
                <a:srgbClr val="FF0000"/>
              </a:solidFill>
              <a:latin typeface="Lato"/>
              <a:ea typeface="Lato"/>
              <a:cs typeface="Lato"/>
              <a:sym typeface="Lato"/>
            </a:endParaRPr>
          </a:p>
        </p:txBody>
      </p:sp>
      <p:sp>
        <p:nvSpPr>
          <p:cNvPr id="354" name="Google Shape;354;p44"/>
          <p:cNvSpPr txBox="1"/>
          <p:nvPr/>
        </p:nvSpPr>
        <p:spPr>
          <a:xfrm>
            <a:off x="6486125" y="3037875"/>
            <a:ext cx="4833000" cy="56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55" name="Google Shape;355;p44"/>
          <p:cNvSpPr/>
          <p:nvPr/>
        </p:nvSpPr>
        <p:spPr>
          <a:xfrm>
            <a:off x="5383800" y="848000"/>
            <a:ext cx="1560600" cy="2315700"/>
          </a:xfrm>
          <a:prstGeom prst="roundRect">
            <a:avLst>
              <a:gd fmla="val 16667"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
          <p:cNvSpPr txBox="1"/>
          <p:nvPr/>
        </p:nvSpPr>
        <p:spPr>
          <a:xfrm>
            <a:off x="2090150" y="1033100"/>
            <a:ext cx="176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800">
                <a:solidFill>
                  <a:schemeClr val="dk1"/>
                </a:solidFill>
                <a:latin typeface="Lato"/>
                <a:ea typeface="Lato"/>
                <a:cs typeface="Lato"/>
                <a:sym typeface="Lato"/>
              </a:rPr>
              <a:t>Ethereum</a:t>
            </a:r>
            <a:endParaRPr>
              <a:latin typeface="Lato"/>
              <a:ea typeface="Lato"/>
              <a:cs typeface="Lato"/>
              <a:sym typeface="Lato"/>
            </a:endParaRPr>
          </a:p>
        </p:txBody>
      </p:sp>
      <p:sp>
        <p:nvSpPr>
          <p:cNvPr id="341" name="Google Shape;341;p44"/>
          <p:cNvSpPr txBox="1"/>
          <p:nvPr/>
        </p:nvSpPr>
        <p:spPr>
          <a:xfrm>
            <a:off x="68675" y="1033100"/>
            <a:ext cx="176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Lato"/>
                <a:ea typeface="Lato"/>
                <a:cs typeface="Lato"/>
                <a:sym typeface="Lato"/>
              </a:rPr>
              <a:t>Bitcoin</a:t>
            </a:r>
            <a:endParaRPr>
              <a:latin typeface="Lato"/>
              <a:ea typeface="Lato"/>
              <a:cs typeface="Lato"/>
              <a:sym typeface="Lato"/>
            </a:endParaRPr>
          </a:p>
        </p:txBody>
      </p:sp>
      <p:pic>
        <p:nvPicPr>
          <p:cNvPr id="356" name="Google Shape;356;p44">
            <a:hlinkClick r:id="rId13"/>
          </p:cNvPr>
          <p:cNvPicPr preferRelativeResize="0"/>
          <p:nvPr/>
        </p:nvPicPr>
        <p:blipFill>
          <a:blip r:embed="rId14">
            <a:alphaModFix/>
          </a:blip>
          <a:stretch>
            <a:fillRect/>
          </a:stretch>
        </p:blipFill>
        <p:spPr>
          <a:xfrm>
            <a:off x="4875847" y="3276450"/>
            <a:ext cx="2750353" cy="134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Moving Toward Data-Centric Operating Systems</a:t>
            </a:r>
            <a:endParaRPr/>
          </a:p>
        </p:txBody>
      </p:sp>
      <p:sp>
        <p:nvSpPr>
          <p:cNvPr id="362" name="Google Shape;36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Incomplete example list</a:t>
            </a:r>
            <a:endParaRPr/>
          </a:p>
          <a:p>
            <a:pPr indent="-342900" lvl="0" marL="457200" rtl="0" algn="l">
              <a:spcBef>
                <a:spcPts val="1200"/>
              </a:spcBef>
              <a:spcAft>
                <a:spcPts val="0"/>
              </a:spcAft>
              <a:buSzPts val="1800"/>
              <a:buChar char="●"/>
            </a:pPr>
            <a:r>
              <a:rPr lang="en">
                <a:uFill>
                  <a:noFill/>
                </a:uFill>
                <a:hlinkClick r:id="rId3"/>
              </a:rPr>
              <a:t>Ethereum Foundation</a:t>
            </a:r>
            <a:endParaRPr/>
          </a:p>
          <a:p>
            <a:pPr indent="-342900" lvl="0" marL="457200" rtl="0" algn="l">
              <a:spcBef>
                <a:spcPts val="0"/>
              </a:spcBef>
              <a:spcAft>
                <a:spcPts val="0"/>
              </a:spcAft>
              <a:buSzPts val="1800"/>
              <a:buChar char="●"/>
            </a:pPr>
            <a:r>
              <a:rPr lang="en">
                <a:uFill>
                  <a:noFill/>
                </a:uFill>
                <a:hlinkClick r:id="rId4"/>
              </a:rPr>
              <a:t>Web 3 Foundation</a:t>
            </a:r>
            <a:r>
              <a:rPr lang="en"/>
              <a:t> </a:t>
            </a:r>
            <a:endParaRPr/>
          </a:p>
        </p:txBody>
      </p:sp>
      <p:pic>
        <p:nvPicPr>
          <p:cNvPr id="363" name="Google Shape;363;p45"/>
          <p:cNvPicPr preferRelativeResize="0"/>
          <p:nvPr/>
        </p:nvPicPr>
        <p:blipFill>
          <a:blip r:embed="rId5">
            <a:alphaModFix/>
          </a:blip>
          <a:stretch>
            <a:fillRect/>
          </a:stretch>
        </p:blipFill>
        <p:spPr>
          <a:xfrm>
            <a:off x="4488425" y="966600"/>
            <a:ext cx="3389947" cy="1906862"/>
          </a:xfrm>
          <a:prstGeom prst="rect">
            <a:avLst/>
          </a:prstGeom>
          <a:noFill/>
          <a:ln>
            <a:noFill/>
          </a:ln>
        </p:spPr>
      </p:pic>
      <p:pic>
        <p:nvPicPr>
          <p:cNvPr id="364" name="Google Shape;364;p45"/>
          <p:cNvPicPr preferRelativeResize="0"/>
          <p:nvPr/>
        </p:nvPicPr>
        <p:blipFill>
          <a:blip r:embed="rId6">
            <a:alphaModFix/>
          </a:blip>
          <a:stretch>
            <a:fillRect/>
          </a:stretch>
        </p:blipFill>
        <p:spPr>
          <a:xfrm>
            <a:off x="3025900" y="1071575"/>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6"/>
          <p:cNvSpPr txBox="1"/>
          <p:nvPr/>
        </p:nvSpPr>
        <p:spPr>
          <a:xfrm>
            <a:off x="3384900" y="1534625"/>
            <a:ext cx="23742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Hyperlink</a:t>
            </a:r>
            <a:endParaRPr b="1" sz="2400">
              <a:latin typeface="Lato"/>
              <a:ea typeface="Lato"/>
              <a:cs typeface="Lato"/>
              <a:sym typeface="Lato"/>
            </a:endParaRPr>
          </a:p>
        </p:txBody>
      </p:sp>
      <p:sp>
        <p:nvSpPr>
          <p:cNvPr id="370" name="Google Shape;370;p46"/>
          <p:cNvSpPr txBox="1"/>
          <p:nvPr/>
        </p:nvSpPr>
        <p:spPr>
          <a:xfrm>
            <a:off x="6940450" y="1451388"/>
            <a:ext cx="11622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Value</a:t>
            </a:r>
            <a:endParaRPr b="1" sz="2400">
              <a:latin typeface="Lato"/>
              <a:ea typeface="Lato"/>
              <a:cs typeface="Lato"/>
              <a:sym typeface="Lato"/>
            </a:endParaRPr>
          </a:p>
        </p:txBody>
      </p:sp>
      <p:sp>
        <p:nvSpPr>
          <p:cNvPr id="371" name="Google Shape;371;p46"/>
          <p:cNvSpPr txBox="1"/>
          <p:nvPr/>
        </p:nvSpPr>
        <p:spPr>
          <a:xfrm>
            <a:off x="1040150" y="1534625"/>
            <a:ext cx="1312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Key</a:t>
            </a:r>
            <a:endParaRPr b="1" sz="2400">
              <a:latin typeface="Lato"/>
              <a:ea typeface="Lato"/>
              <a:cs typeface="Lato"/>
              <a:sym typeface="Lato"/>
            </a:endParaRPr>
          </a:p>
        </p:txBody>
      </p:sp>
      <p:pic>
        <p:nvPicPr>
          <p:cNvPr id="372" name="Google Shape;372;p46"/>
          <p:cNvPicPr preferRelativeResize="0"/>
          <p:nvPr/>
        </p:nvPicPr>
        <p:blipFill>
          <a:blip r:embed="rId3">
            <a:alphaModFix/>
          </a:blip>
          <a:stretch>
            <a:fillRect/>
          </a:stretch>
        </p:blipFill>
        <p:spPr>
          <a:xfrm>
            <a:off x="4294957" y="2530475"/>
            <a:ext cx="554082" cy="554099"/>
          </a:xfrm>
          <a:prstGeom prst="rect">
            <a:avLst/>
          </a:prstGeom>
          <a:noFill/>
          <a:ln>
            <a:noFill/>
          </a:ln>
        </p:spPr>
      </p:pic>
      <p:pic>
        <p:nvPicPr>
          <p:cNvPr id="373" name="Google Shape;373;p46"/>
          <p:cNvPicPr preferRelativeResize="0"/>
          <p:nvPr/>
        </p:nvPicPr>
        <p:blipFill>
          <a:blip r:embed="rId4">
            <a:alphaModFix/>
          </a:blip>
          <a:stretch>
            <a:fillRect/>
          </a:stretch>
        </p:blipFill>
        <p:spPr>
          <a:xfrm>
            <a:off x="1025953" y="2826609"/>
            <a:ext cx="1506200" cy="1506200"/>
          </a:xfrm>
          <a:prstGeom prst="rect">
            <a:avLst/>
          </a:prstGeom>
          <a:noFill/>
          <a:ln>
            <a:noFill/>
          </a:ln>
        </p:spPr>
      </p:pic>
      <p:sp>
        <p:nvSpPr>
          <p:cNvPr id="374" name="Google Shape;374;p46"/>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420"/>
              <a:t>The </a:t>
            </a:r>
            <a:r>
              <a:rPr b="1" lang="en" sz="2420"/>
              <a:t>Universal</a:t>
            </a:r>
            <a:r>
              <a:rPr b="1" lang="en" sz="2420"/>
              <a:t> Component for Data </a:t>
            </a:r>
            <a:r>
              <a:rPr b="1" lang="en" sz="2420"/>
              <a:t>Organisation</a:t>
            </a:r>
            <a:endParaRPr b="1" sz="2420"/>
          </a:p>
        </p:txBody>
      </p:sp>
      <p:sp>
        <p:nvSpPr>
          <p:cNvPr id="375" name="Google Shape;375;p46"/>
          <p:cNvSpPr/>
          <p:nvPr/>
        </p:nvSpPr>
        <p:spPr>
          <a:xfrm>
            <a:off x="2903300" y="3239225"/>
            <a:ext cx="3545700" cy="5145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uFill>
                  <a:noFill/>
                </a:uFill>
                <a:hlinkClick action="ppaction://hlinksldjump" r:id="rId5">
                  <a:extLst>
                    <a:ext uri="{A12FA001-AC4F-418D-AE19-62706E023703}">
                      <ahyp:hlinkClr val="tx"/>
                    </a:ext>
                  </a:extLst>
                </a:hlinkClick>
              </a:rPr>
              <a:t>why directed link is a form of universal data abstraction </a:t>
            </a:r>
            <a:endParaRPr b="1" sz="900">
              <a:solidFill>
                <a:schemeClr val="lt1"/>
              </a:solidFill>
            </a:endParaRPr>
          </a:p>
        </p:txBody>
      </p:sp>
      <p:pic>
        <p:nvPicPr>
          <p:cNvPr id="376" name="Google Shape;376;p46"/>
          <p:cNvPicPr preferRelativeResize="0"/>
          <p:nvPr/>
        </p:nvPicPr>
        <p:blipFill>
          <a:blip r:embed="rId6">
            <a:alphaModFix/>
          </a:blip>
          <a:stretch>
            <a:fillRect/>
          </a:stretch>
        </p:blipFill>
        <p:spPr>
          <a:xfrm>
            <a:off x="6820145" y="3080475"/>
            <a:ext cx="1353854" cy="998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Organized as Multi-Dimensional Maps</a:t>
            </a:r>
            <a:endParaRPr/>
          </a:p>
        </p:txBody>
      </p:sp>
      <p:pic>
        <p:nvPicPr>
          <p:cNvPr id="382" name="Google Shape;382;p47"/>
          <p:cNvPicPr preferRelativeResize="0"/>
          <p:nvPr/>
        </p:nvPicPr>
        <p:blipFill>
          <a:blip r:embed="rId3">
            <a:alphaModFix/>
          </a:blip>
          <a:stretch>
            <a:fillRect/>
          </a:stretch>
        </p:blipFill>
        <p:spPr>
          <a:xfrm>
            <a:off x="753225" y="1078075"/>
            <a:ext cx="2781099" cy="1176900"/>
          </a:xfrm>
          <a:prstGeom prst="rect">
            <a:avLst/>
          </a:prstGeom>
          <a:noFill/>
          <a:ln>
            <a:noFill/>
          </a:ln>
        </p:spPr>
      </p:pic>
      <p:pic>
        <p:nvPicPr>
          <p:cNvPr id="383" name="Google Shape;383;p47"/>
          <p:cNvPicPr preferRelativeResize="0"/>
          <p:nvPr/>
        </p:nvPicPr>
        <p:blipFill rotWithShape="1">
          <a:blip r:embed="rId4">
            <a:alphaModFix/>
          </a:blip>
          <a:srcRect b="0" l="0" r="0" t="31749"/>
          <a:stretch/>
        </p:blipFill>
        <p:spPr>
          <a:xfrm>
            <a:off x="4297950" y="821900"/>
            <a:ext cx="4794650" cy="1894700"/>
          </a:xfrm>
          <a:prstGeom prst="rect">
            <a:avLst/>
          </a:prstGeom>
          <a:noFill/>
          <a:ln>
            <a:noFill/>
          </a:ln>
        </p:spPr>
      </p:pic>
      <p:pic>
        <p:nvPicPr>
          <p:cNvPr id="384" name="Google Shape;384;p47">
            <a:hlinkClick r:id="rId5"/>
          </p:cNvPr>
          <p:cNvPicPr preferRelativeResize="0"/>
          <p:nvPr/>
        </p:nvPicPr>
        <p:blipFill rotWithShape="1">
          <a:blip r:embed="rId6">
            <a:alphaModFix/>
          </a:blip>
          <a:srcRect b="25650" l="0" r="0" t="0"/>
          <a:stretch/>
        </p:blipFill>
        <p:spPr>
          <a:xfrm>
            <a:off x="4306200" y="2776200"/>
            <a:ext cx="4778151" cy="2200926"/>
          </a:xfrm>
          <a:prstGeom prst="rect">
            <a:avLst/>
          </a:prstGeom>
          <a:noFill/>
          <a:ln>
            <a:noFill/>
          </a:ln>
        </p:spPr>
      </p:pic>
      <p:pic>
        <p:nvPicPr>
          <p:cNvPr id="385" name="Google Shape;385;p47">
            <a:hlinkClick r:id="rId7"/>
          </p:cNvPr>
          <p:cNvPicPr preferRelativeResize="0"/>
          <p:nvPr/>
        </p:nvPicPr>
        <p:blipFill>
          <a:blip r:embed="rId8">
            <a:alphaModFix/>
          </a:blip>
          <a:stretch>
            <a:fillRect/>
          </a:stretch>
        </p:blipFill>
        <p:spPr>
          <a:xfrm>
            <a:off x="44425" y="2776200"/>
            <a:ext cx="4198702" cy="220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txBox="1"/>
          <p:nvPr/>
        </p:nvSpPr>
        <p:spPr>
          <a:xfrm>
            <a:off x="796725" y="1397238"/>
            <a:ext cx="23742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Input</a:t>
            </a:r>
            <a:endParaRPr b="1" sz="2400">
              <a:latin typeface="Lato"/>
              <a:ea typeface="Lato"/>
              <a:cs typeface="Lato"/>
              <a:sym typeface="Lato"/>
            </a:endParaRPr>
          </a:p>
        </p:txBody>
      </p:sp>
      <p:sp>
        <p:nvSpPr>
          <p:cNvPr id="391" name="Google Shape;391;p48"/>
          <p:cNvSpPr txBox="1"/>
          <p:nvPr/>
        </p:nvSpPr>
        <p:spPr>
          <a:xfrm>
            <a:off x="6453313" y="1406438"/>
            <a:ext cx="13641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Output</a:t>
            </a:r>
            <a:endParaRPr b="1" sz="2400">
              <a:latin typeface="Lato"/>
              <a:ea typeface="Lato"/>
              <a:cs typeface="Lato"/>
              <a:sym typeface="Lato"/>
            </a:endParaRPr>
          </a:p>
        </p:txBody>
      </p:sp>
      <p:sp>
        <p:nvSpPr>
          <p:cNvPr id="392" name="Google Shape;392;p48"/>
          <p:cNvSpPr txBox="1"/>
          <p:nvPr/>
        </p:nvSpPr>
        <p:spPr>
          <a:xfrm>
            <a:off x="3658350" y="1418525"/>
            <a:ext cx="1827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Algorithm</a:t>
            </a:r>
            <a:endParaRPr b="1" sz="2400">
              <a:latin typeface="Lato"/>
              <a:ea typeface="Lato"/>
              <a:cs typeface="Lato"/>
              <a:sym typeface="Lato"/>
            </a:endParaRPr>
          </a:p>
        </p:txBody>
      </p:sp>
      <p:sp>
        <p:nvSpPr>
          <p:cNvPr id="393" name="Google Shape;393;p48"/>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420"/>
              <a:t>Data Processing</a:t>
            </a:r>
            <a:endParaRPr b="1" sz="2420"/>
          </a:p>
        </p:txBody>
      </p:sp>
      <p:pic>
        <p:nvPicPr>
          <p:cNvPr id="394" name="Google Shape;394;p48"/>
          <p:cNvPicPr preferRelativeResize="0"/>
          <p:nvPr/>
        </p:nvPicPr>
        <p:blipFill>
          <a:blip r:embed="rId3">
            <a:alphaModFix/>
          </a:blip>
          <a:stretch>
            <a:fillRect/>
          </a:stretch>
        </p:blipFill>
        <p:spPr>
          <a:xfrm>
            <a:off x="3986247" y="2094037"/>
            <a:ext cx="1171526" cy="1080076"/>
          </a:xfrm>
          <a:prstGeom prst="rect">
            <a:avLst/>
          </a:prstGeom>
          <a:noFill/>
          <a:ln>
            <a:noFill/>
          </a:ln>
        </p:spPr>
      </p:pic>
      <p:pic>
        <p:nvPicPr>
          <p:cNvPr id="395" name="Google Shape;395;p48"/>
          <p:cNvPicPr preferRelativeResize="0"/>
          <p:nvPr/>
        </p:nvPicPr>
        <p:blipFill>
          <a:blip r:embed="rId4">
            <a:alphaModFix/>
          </a:blip>
          <a:stretch>
            <a:fillRect/>
          </a:stretch>
        </p:blipFill>
        <p:spPr>
          <a:xfrm>
            <a:off x="1133600" y="2799939"/>
            <a:ext cx="2465651" cy="1516950"/>
          </a:xfrm>
          <a:prstGeom prst="rect">
            <a:avLst/>
          </a:prstGeom>
          <a:noFill/>
          <a:ln>
            <a:noFill/>
          </a:ln>
        </p:spPr>
      </p:pic>
      <p:pic>
        <p:nvPicPr>
          <p:cNvPr id="396" name="Google Shape;396;p48"/>
          <p:cNvPicPr preferRelativeResize="0"/>
          <p:nvPr/>
        </p:nvPicPr>
        <p:blipFill>
          <a:blip r:embed="rId5">
            <a:alphaModFix/>
          </a:blip>
          <a:stretch>
            <a:fillRect/>
          </a:stretch>
        </p:blipFill>
        <p:spPr>
          <a:xfrm>
            <a:off x="6400174" y="2827531"/>
            <a:ext cx="2374202" cy="1480158"/>
          </a:xfrm>
          <a:prstGeom prst="rect">
            <a:avLst/>
          </a:prstGeom>
          <a:noFill/>
          <a:ln>
            <a:noFill/>
          </a:ln>
        </p:spPr>
      </p:pic>
      <p:sp>
        <p:nvSpPr>
          <p:cNvPr id="397" name="Google Shape;397;p48"/>
          <p:cNvSpPr/>
          <p:nvPr/>
        </p:nvSpPr>
        <p:spPr>
          <a:xfrm>
            <a:off x="3161400" y="3239225"/>
            <a:ext cx="2821200" cy="5145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uFill>
                  <a:noFill/>
                </a:uFill>
                <a:hlinkClick action="ppaction://hlinksldjump" r:id="rId6">
                  <a:extLst>
                    <a:ext uri="{A12FA001-AC4F-418D-AE19-62706E023703}">
                      <ahyp:hlinkClr val="tx"/>
                    </a:ext>
                  </a:extLst>
                </a:hlinkClick>
              </a:rPr>
              <a:t>All</a:t>
            </a:r>
            <a:r>
              <a:rPr b="1" lang="en" sz="900">
                <a:solidFill>
                  <a:schemeClr val="lt1"/>
                </a:solidFill>
                <a:uFill>
                  <a:noFill/>
                </a:uFill>
                <a:hlinkClick action="ppaction://hlinksldjump" r:id="rId7">
                  <a:extLst>
                    <a:ext uri="{A12FA001-AC4F-418D-AE19-62706E023703}">
                      <ahyp:hlinkClr val="tx"/>
                    </a:ext>
                  </a:extLst>
                </a:hlinkClick>
              </a:rPr>
              <a:t> algorithms are representable as functions</a:t>
            </a:r>
            <a:endParaRPr b="1" sz="9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9"/>
          <p:cNvSpPr txBox="1"/>
          <p:nvPr/>
        </p:nvSpPr>
        <p:spPr>
          <a:xfrm>
            <a:off x="3384900" y="1095213"/>
            <a:ext cx="23742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Lato"/>
                <a:ea typeface="Lato"/>
                <a:cs typeface="Lato"/>
                <a:sym typeface="Lato"/>
              </a:rPr>
              <a:t>Plan</a:t>
            </a:r>
            <a:endParaRPr b="1" sz="2000">
              <a:latin typeface="Lato"/>
              <a:ea typeface="Lato"/>
              <a:cs typeface="Lato"/>
              <a:sym typeface="Lato"/>
            </a:endParaRPr>
          </a:p>
          <a:p>
            <a:pPr indent="0" lvl="0" marL="0" rtl="0" algn="ctr">
              <a:spcBef>
                <a:spcPts val="0"/>
              </a:spcBef>
              <a:spcAft>
                <a:spcPts val="0"/>
              </a:spcAft>
              <a:buNone/>
            </a:pPr>
            <a:r>
              <a:rPr b="1" lang="en" sz="2000">
                <a:latin typeface="Lato"/>
                <a:ea typeface="Lato"/>
                <a:cs typeface="Lato"/>
                <a:sym typeface="Lato"/>
              </a:rPr>
              <a:t>Execution</a:t>
            </a:r>
            <a:endParaRPr b="1" sz="2000">
              <a:latin typeface="Lato"/>
              <a:ea typeface="Lato"/>
              <a:cs typeface="Lato"/>
              <a:sym typeface="Lato"/>
            </a:endParaRPr>
          </a:p>
        </p:txBody>
      </p:sp>
      <p:sp>
        <p:nvSpPr>
          <p:cNvPr id="403" name="Google Shape;403;p49"/>
          <p:cNvSpPr txBox="1"/>
          <p:nvPr/>
        </p:nvSpPr>
        <p:spPr>
          <a:xfrm>
            <a:off x="6219850" y="1451400"/>
            <a:ext cx="25719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Actual Resource Allocation</a:t>
            </a:r>
            <a:endParaRPr b="1" sz="2400">
              <a:latin typeface="Lato"/>
              <a:ea typeface="Lato"/>
              <a:cs typeface="Lato"/>
              <a:sym typeface="Lato"/>
            </a:endParaRPr>
          </a:p>
        </p:txBody>
      </p:sp>
      <p:sp>
        <p:nvSpPr>
          <p:cNvPr id="404" name="Google Shape;404;p49"/>
          <p:cNvSpPr txBox="1"/>
          <p:nvPr/>
        </p:nvSpPr>
        <p:spPr>
          <a:xfrm>
            <a:off x="311700" y="1534625"/>
            <a:ext cx="2646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Desirable Resource</a:t>
            </a:r>
            <a:endParaRPr b="1" sz="2400">
              <a:latin typeface="Lato"/>
              <a:ea typeface="Lato"/>
              <a:cs typeface="Lato"/>
              <a:sym typeface="Lato"/>
            </a:endParaRPr>
          </a:p>
          <a:p>
            <a:pPr indent="0" lvl="0" marL="0" rtl="0" algn="ctr">
              <a:spcBef>
                <a:spcPts val="0"/>
              </a:spcBef>
              <a:spcAft>
                <a:spcPts val="0"/>
              </a:spcAft>
              <a:buNone/>
            </a:pPr>
            <a:r>
              <a:rPr b="1" lang="en" sz="2400">
                <a:latin typeface="Lato"/>
                <a:ea typeface="Lato"/>
                <a:cs typeface="Lato"/>
                <a:sym typeface="Lato"/>
              </a:rPr>
              <a:t>Allocation</a:t>
            </a:r>
            <a:endParaRPr b="1" sz="2400">
              <a:latin typeface="Lato"/>
              <a:ea typeface="Lato"/>
              <a:cs typeface="Lato"/>
              <a:sym typeface="Lato"/>
            </a:endParaRPr>
          </a:p>
        </p:txBody>
      </p:sp>
      <p:sp>
        <p:nvSpPr>
          <p:cNvPr id="405" name="Google Shape;405;p49"/>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420"/>
              <a:t>Data Deployment</a:t>
            </a:r>
            <a:endParaRPr b="1" sz="2420"/>
          </a:p>
        </p:txBody>
      </p:sp>
      <p:pic>
        <p:nvPicPr>
          <p:cNvPr id="406" name="Google Shape;406;p49">
            <a:hlinkClick r:id="rId3"/>
          </p:cNvPr>
          <p:cNvPicPr preferRelativeResize="0"/>
          <p:nvPr/>
        </p:nvPicPr>
        <p:blipFill rotWithShape="1">
          <a:blip r:embed="rId4">
            <a:alphaModFix/>
          </a:blip>
          <a:srcRect b="0" l="0" r="81646" t="0"/>
          <a:stretch/>
        </p:blipFill>
        <p:spPr>
          <a:xfrm>
            <a:off x="6628328" y="2778250"/>
            <a:ext cx="1351898" cy="1303425"/>
          </a:xfrm>
          <a:prstGeom prst="rect">
            <a:avLst/>
          </a:prstGeom>
          <a:noFill/>
          <a:ln>
            <a:noFill/>
          </a:ln>
        </p:spPr>
      </p:pic>
      <p:pic>
        <p:nvPicPr>
          <p:cNvPr id="407" name="Google Shape;407;p49">
            <a:hlinkClick r:id="rId5"/>
          </p:cNvPr>
          <p:cNvPicPr preferRelativeResize="0"/>
          <p:nvPr/>
        </p:nvPicPr>
        <p:blipFill rotWithShape="1">
          <a:blip r:embed="rId4">
            <a:alphaModFix/>
          </a:blip>
          <a:srcRect b="0" l="22648" r="0" t="0"/>
          <a:stretch/>
        </p:blipFill>
        <p:spPr>
          <a:xfrm>
            <a:off x="5894645" y="4168800"/>
            <a:ext cx="2819277" cy="645000"/>
          </a:xfrm>
          <a:prstGeom prst="rect">
            <a:avLst/>
          </a:prstGeom>
          <a:noFill/>
          <a:ln>
            <a:noFill/>
          </a:ln>
        </p:spPr>
      </p:pic>
      <p:pic>
        <p:nvPicPr>
          <p:cNvPr id="408" name="Google Shape;408;p49">
            <a:hlinkClick r:id="rId6"/>
          </p:cNvPr>
          <p:cNvPicPr preferRelativeResize="0"/>
          <p:nvPr/>
        </p:nvPicPr>
        <p:blipFill>
          <a:blip r:embed="rId7">
            <a:alphaModFix/>
          </a:blip>
          <a:stretch>
            <a:fillRect/>
          </a:stretch>
        </p:blipFill>
        <p:spPr>
          <a:xfrm>
            <a:off x="759352" y="2554450"/>
            <a:ext cx="1751000" cy="1751025"/>
          </a:xfrm>
          <a:prstGeom prst="rect">
            <a:avLst/>
          </a:prstGeom>
          <a:noFill/>
          <a:ln>
            <a:noFill/>
          </a:ln>
        </p:spPr>
      </p:pic>
      <p:sp>
        <p:nvSpPr>
          <p:cNvPr id="409" name="Google Shape;409;p49"/>
          <p:cNvSpPr txBox="1"/>
          <p:nvPr/>
        </p:nvSpPr>
        <p:spPr>
          <a:xfrm>
            <a:off x="192200" y="4168800"/>
            <a:ext cx="314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C4587"/>
                </a:solidFill>
                <a:uFill>
                  <a:noFill/>
                </a:uFill>
                <a:hlinkClick r:id="rId8">
                  <a:extLst>
                    <a:ext uri="{A12FA001-AC4F-418D-AE19-62706E023703}">
                      <ahyp:hlinkClr val="tx"/>
                    </a:ext>
                  </a:extLst>
                </a:hlinkClick>
              </a:rPr>
              <a:t>a data serialization</a:t>
            </a:r>
            <a:endParaRPr sz="1200">
              <a:solidFill>
                <a:srgbClr val="1C4587"/>
              </a:solidFill>
            </a:endParaRPr>
          </a:p>
          <a:p>
            <a:pPr indent="0" lvl="0" marL="0" rtl="0" algn="ctr">
              <a:lnSpc>
                <a:spcPct val="115000"/>
              </a:lnSpc>
              <a:spcBef>
                <a:spcPts val="0"/>
              </a:spcBef>
              <a:spcAft>
                <a:spcPts val="0"/>
              </a:spcAft>
              <a:buNone/>
            </a:pPr>
            <a:r>
              <a:rPr lang="en" sz="1200">
                <a:solidFill>
                  <a:srgbClr val="1C4587"/>
                </a:solidFill>
                <a:uFill>
                  <a:noFill/>
                </a:uFill>
                <a:hlinkClick r:id="rId9">
                  <a:extLst>
                    <a:ext uri="{A12FA001-AC4F-418D-AE19-62706E023703}">
                      <ahyp:hlinkClr val="tx"/>
                    </a:ext>
                  </a:extLst>
                </a:hlinkClick>
              </a:rPr>
              <a:t>  standard for all computing services</a:t>
            </a:r>
            <a:endParaRPr>
              <a:solidFill>
                <a:srgbClr val="1C4587"/>
              </a:solidFill>
              <a:latin typeface="Lato"/>
              <a:ea typeface="Lato"/>
              <a:cs typeface="Lato"/>
              <a:sym typeface="Lato"/>
            </a:endParaRPr>
          </a:p>
        </p:txBody>
      </p:sp>
      <p:sp>
        <p:nvSpPr>
          <p:cNvPr id="410" name="Google Shape;410;p49"/>
          <p:cNvSpPr/>
          <p:nvPr/>
        </p:nvSpPr>
        <p:spPr>
          <a:xfrm>
            <a:off x="3161400" y="3239225"/>
            <a:ext cx="2821200" cy="5145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1"/>
                </a:solidFill>
                <a:uFill>
                  <a:noFill/>
                </a:uFill>
                <a:hlinkClick r:id="rId10">
                  <a:extLst>
                    <a:ext uri="{A12FA001-AC4F-418D-AE19-62706E023703}">
                      <ahyp:hlinkClr val="tx"/>
                    </a:ext>
                  </a:extLst>
                </a:hlinkClick>
              </a:rPr>
              <a:t>All computing services can be managed as named resources</a:t>
            </a:r>
            <a:endParaRPr sz="900">
              <a:solidFill>
                <a:schemeClr val="lt1"/>
              </a:solidFill>
            </a:endParaRPr>
          </a:p>
        </p:txBody>
      </p:sp>
      <p:pic>
        <p:nvPicPr>
          <p:cNvPr id="411" name="Google Shape;411;p49"/>
          <p:cNvPicPr preferRelativeResize="0"/>
          <p:nvPr/>
        </p:nvPicPr>
        <p:blipFill>
          <a:blip r:embed="rId11">
            <a:alphaModFix/>
          </a:blip>
          <a:stretch>
            <a:fillRect/>
          </a:stretch>
        </p:blipFill>
        <p:spPr>
          <a:xfrm>
            <a:off x="3453124" y="1792549"/>
            <a:ext cx="2232431" cy="1446675"/>
          </a:xfrm>
          <a:prstGeom prst="rect">
            <a:avLst/>
          </a:prstGeom>
          <a:noFill/>
          <a:ln>
            <a:noFill/>
          </a:ln>
        </p:spPr>
      </p:pic>
      <p:sp>
        <p:nvSpPr>
          <p:cNvPr id="412" name="Google Shape;412;p49"/>
          <p:cNvSpPr txBox="1"/>
          <p:nvPr/>
        </p:nvSpPr>
        <p:spPr>
          <a:xfrm>
            <a:off x="2821100" y="3753725"/>
            <a:ext cx="3591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Extra Reading: </a:t>
            </a:r>
            <a:r>
              <a:rPr lang="en" sz="1000">
                <a:solidFill>
                  <a:srgbClr val="073763"/>
                </a:solidFill>
                <a:uFill>
                  <a:noFill/>
                </a:uFill>
                <a:latin typeface="Lato"/>
                <a:ea typeface="Lato"/>
                <a:cs typeface="Lato"/>
                <a:sym typeface="Lato"/>
                <a:hlinkClick r:id="rId12">
                  <a:extLst>
                    <a:ext uri="{A12FA001-AC4F-418D-AE19-62706E023703}">
                      <ahyp:hlinkClr val="tx"/>
                    </a:ext>
                  </a:extLst>
                </a:hlinkClick>
              </a:rPr>
              <a:t>SoA and the Bezos Mandate</a:t>
            </a:r>
            <a:endParaRPr sz="1000">
              <a:solidFill>
                <a:srgbClr val="073763"/>
              </a:solidFill>
              <a:latin typeface="Lato"/>
              <a:ea typeface="Lato"/>
              <a:cs typeface="Lato"/>
              <a:sym typeface="Lato"/>
            </a:endParaRPr>
          </a:p>
        </p:txBody>
      </p:sp>
      <p:pic>
        <p:nvPicPr>
          <p:cNvPr id="413" name="Google Shape;413;p49">
            <a:hlinkClick r:id="rId13"/>
          </p:cNvPr>
          <p:cNvPicPr preferRelativeResize="0"/>
          <p:nvPr/>
        </p:nvPicPr>
        <p:blipFill rotWithShape="1">
          <a:blip r:embed="rId14">
            <a:alphaModFix/>
          </a:blip>
          <a:srcRect b="0" l="61035" r="20061" t="0"/>
          <a:stretch/>
        </p:blipFill>
        <p:spPr>
          <a:xfrm>
            <a:off x="4214122" y="4089375"/>
            <a:ext cx="584428" cy="803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0"/>
          <p:cNvSpPr txBox="1"/>
          <p:nvPr>
            <p:ph type="ctrTitle"/>
          </p:nvPr>
        </p:nvSpPr>
        <p:spPr>
          <a:xfrm>
            <a:off x="311700" y="744575"/>
            <a:ext cx="8520600" cy="1014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Universal Data Abstraction</a:t>
            </a:r>
            <a:endParaRPr/>
          </a:p>
        </p:txBody>
      </p:sp>
      <p:sp>
        <p:nvSpPr>
          <p:cNvPr id="419" name="Google Shape;419;p50"/>
          <p:cNvSpPr txBox="1"/>
          <p:nvPr>
            <p:ph idx="1" type="subTitle"/>
          </p:nvPr>
        </p:nvSpPr>
        <p:spPr>
          <a:xfrm>
            <a:off x="368750" y="2035500"/>
            <a:ext cx="8520600" cy="14091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Data Platform Strategy is all about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 U</a:t>
            </a:r>
            <a:r>
              <a:rPr lang="en"/>
              <a:t>nifying Data Abstraction</a:t>
            </a:r>
            <a:endParaRPr/>
          </a:p>
        </p:txBody>
      </p:sp>
      <p:sp>
        <p:nvSpPr>
          <p:cNvPr id="420" name="Google Shape;420;p50"/>
          <p:cNvSpPr txBox="1"/>
          <p:nvPr/>
        </p:nvSpPr>
        <p:spPr>
          <a:xfrm>
            <a:off x="2683250" y="3560900"/>
            <a:ext cx="4143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Lato"/>
                <a:ea typeface="Lato"/>
                <a:cs typeface="Lato"/>
                <a:sym typeface="Lato"/>
              </a:rPr>
              <a:t>An abstraction that applies across all </a:t>
            </a:r>
            <a:r>
              <a:rPr b="1" i="1" lang="en" sz="1300">
                <a:latin typeface="Lato"/>
                <a:ea typeface="Lato"/>
                <a:cs typeface="Lato"/>
                <a:sym typeface="Lato"/>
              </a:rPr>
              <a:t>spacetime</a:t>
            </a:r>
            <a:r>
              <a:rPr lang="en" sz="1300">
                <a:latin typeface="Lato"/>
                <a:ea typeface="Lato"/>
                <a:cs typeface="Lato"/>
                <a:sym typeface="Lato"/>
              </a:rPr>
              <a:t> locations and scales</a:t>
            </a:r>
            <a:endParaRPr sz="13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aphicFrame>
        <p:nvGraphicFramePr>
          <p:cNvPr id="425" name="Google Shape;425;p51"/>
          <p:cNvGraphicFramePr/>
          <p:nvPr/>
        </p:nvGraphicFramePr>
        <p:xfrm>
          <a:off x="386925" y="1321450"/>
          <a:ext cx="3000000" cy="3000000"/>
        </p:xfrm>
        <a:graphic>
          <a:graphicData uri="http://schemas.openxmlformats.org/drawingml/2006/table">
            <a:tbl>
              <a:tblPr>
                <a:noFill/>
                <a:tableStyleId>{DD6E494D-4FAA-45B6-B60F-474D1E2AA73B}</a:tableStyleId>
              </a:tblPr>
              <a:tblGrid>
                <a:gridCol w="2236775"/>
                <a:gridCol w="2751050"/>
                <a:gridCol w="3382325"/>
              </a:tblGrid>
              <a:tr h="667475">
                <a:tc>
                  <a:txBody>
                    <a:bodyPr/>
                    <a:lstStyle/>
                    <a:p>
                      <a:pPr indent="0" lvl="0" marL="0" rtl="0" algn="ctr">
                        <a:spcBef>
                          <a:spcPts val="0"/>
                        </a:spcBef>
                        <a:spcAft>
                          <a:spcPts val="0"/>
                        </a:spcAft>
                        <a:buNone/>
                      </a:pPr>
                      <a:r>
                        <a:rPr b="1" i="1" lang="en" sz="1900"/>
                        <a:t>Mapped Domains</a:t>
                      </a:r>
                      <a:endParaRPr b="1" i="1" sz="1900"/>
                    </a:p>
                  </a:txBody>
                  <a:tcPr marT="91425" marB="91425" marR="91425" marL="91425" anchor="ctr">
                    <a:lnL cap="flat" cmpd="sng" w="9525">
                      <a:solidFill>
                        <a:schemeClr val="lt1"/>
                      </a:solidFill>
                      <a:prstDash val="solid"/>
                      <a:round/>
                      <a:headEnd len="sm" w="sm" type="none"/>
                      <a:tailEnd len="sm" w="sm" type="none"/>
                    </a:lnL>
                    <a:lnT cap="flat" cmpd="sng" w="9525">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b="1" i="1" lang="en" sz="1900"/>
                        <a:t>key/value</a:t>
                      </a:r>
                      <a:endParaRPr b="1" i="1" sz="1900"/>
                    </a:p>
                  </a:txBody>
                  <a:tcPr marT="91425" marB="91425" marR="91425" marL="91425" anchor="ctr">
                    <a:lnT cap="flat" cmpd="sng" w="9525">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b="1" i="1" lang="en" sz="1900"/>
                        <a:t>Examples</a:t>
                      </a:r>
                      <a:endParaRPr b="1" i="1" sz="1900"/>
                    </a:p>
                  </a:txBody>
                  <a:tcPr marT="91425" marB="91425" marR="91425" marL="91425" anchor="ctr">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r>
              <a:tr h="667475">
                <a:tc>
                  <a:txBody>
                    <a:bodyPr/>
                    <a:lstStyle/>
                    <a:p>
                      <a:pPr indent="0" lvl="0" marL="0" rtl="0" algn="ctr">
                        <a:spcBef>
                          <a:spcPts val="0"/>
                        </a:spcBef>
                        <a:spcAft>
                          <a:spcPts val="0"/>
                        </a:spcAft>
                        <a:buNone/>
                      </a:pPr>
                      <a:r>
                        <a:rPr lang="en"/>
                        <a:t>d</a:t>
                      </a:r>
                      <a:r>
                        <a:rPr lang="en"/>
                        <a:t>ata/data</a:t>
                      </a:r>
                      <a:endParaRPr/>
                    </a:p>
                  </a:txBody>
                  <a:tcPr marT="91425" marB="91425" marR="91425" marL="91425" anchor="ctr">
                    <a:lnL cap="flat" cmpd="sng" w="9525">
                      <a:solidFill>
                        <a:schemeClr val="lt1"/>
                      </a:solidFill>
                      <a:prstDash val="solid"/>
                      <a:round/>
                      <a:headEnd len="sm" w="sm" type="none"/>
                      <a:tailEnd len="sm" w="sm" type="none"/>
                    </a:lnL>
                  </a:tcPr>
                </a:tc>
                <a:tc>
                  <a:txBody>
                    <a:bodyPr/>
                    <a:lstStyle/>
                    <a:p>
                      <a:pPr indent="0" lvl="0" marL="0" rtl="0" algn="ctr">
                        <a:spcBef>
                          <a:spcPts val="0"/>
                        </a:spcBef>
                        <a:spcAft>
                          <a:spcPts val="0"/>
                        </a:spcAft>
                        <a:buNone/>
                      </a:pPr>
                      <a:r>
                        <a:rPr b="1" lang="en"/>
                        <a:t>Inputs/Outputs</a:t>
                      </a:r>
                      <a:endParaRPr b="1"/>
                    </a:p>
                  </a:txBody>
                  <a:tcPr marT="91425" marB="91425" marR="91425" marL="91425" anchor="ctr"/>
                </a:tc>
                <a:tc>
                  <a:txBody>
                    <a:bodyPr/>
                    <a:lstStyle/>
                    <a:p>
                      <a:pPr indent="0" lvl="0" marL="0" rtl="0" algn="ctr">
                        <a:spcBef>
                          <a:spcPts val="0"/>
                        </a:spcBef>
                        <a:spcAft>
                          <a:spcPts val="0"/>
                        </a:spcAft>
                        <a:buNone/>
                      </a:pPr>
                      <a:r>
                        <a:rPr lang="en"/>
                        <a:t>Dictionary/Tabulated Data</a:t>
                      </a:r>
                      <a:endParaRPr/>
                    </a:p>
                  </a:txBody>
                  <a:tcPr marT="91425" marB="91425" marR="91425" marL="91425" anchor="ctr">
                    <a:lnR cap="flat" cmpd="sng" w="9525">
                      <a:solidFill>
                        <a:schemeClr val="lt1"/>
                      </a:solidFill>
                      <a:prstDash val="solid"/>
                      <a:round/>
                      <a:headEnd len="sm" w="sm" type="none"/>
                      <a:tailEnd len="sm" w="sm" type="none"/>
                    </a:lnR>
                  </a:tcPr>
                </a:tc>
              </a:tr>
              <a:tr h="667475">
                <a:tc>
                  <a:txBody>
                    <a:bodyPr/>
                    <a:lstStyle/>
                    <a:p>
                      <a:pPr indent="0" lvl="0" marL="0" rtl="0" algn="ctr">
                        <a:spcBef>
                          <a:spcPts val="0"/>
                        </a:spcBef>
                        <a:spcAft>
                          <a:spcPts val="0"/>
                        </a:spcAft>
                        <a:buNone/>
                      </a:pPr>
                      <a:r>
                        <a:rPr lang="en"/>
                        <a:t>structure/structure</a:t>
                      </a:r>
                      <a:endParaRPr/>
                    </a:p>
                  </a:txBody>
                  <a:tcPr marT="91425" marB="91425" marR="91425" marL="91425" anchor="ctr">
                    <a:lnL cap="flat" cmpd="sng" w="9525">
                      <a:solidFill>
                        <a:schemeClr val="lt1"/>
                      </a:solidFill>
                      <a:prstDash val="solid"/>
                      <a:round/>
                      <a:headEnd len="sm" w="sm" type="none"/>
                      <a:tailEnd len="sm" w="sm" type="none"/>
                    </a:lnL>
                  </a:tcPr>
                </a:tc>
                <a:tc>
                  <a:txBody>
                    <a:bodyPr/>
                    <a:lstStyle/>
                    <a:p>
                      <a:pPr indent="0" lvl="0" marL="0" rtl="0" algn="ctr">
                        <a:spcBef>
                          <a:spcPts val="0"/>
                        </a:spcBef>
                        <a:spcAft>
                          <a:spcPts val="0"/>
                        </a:spcAft>
                        <a:buNone/>
                      </a:pPr>
                      <a:r>
                        <a:rPr b="1" lang="en"/>
                        <a:t>algorithm/source code</a:t>
                      </a:r>
                      <a:endParaRPr b="1"/>
                    </a:p>
                  </a:txBody>
                  <a:tcPr marT="91425" marB="91425" marR="91425" marL="91425" anchor="ctr"/>
                </a:tc>
                <a:tc>
                  <a:txBody>
                    <a:bodyPr/>
                    <a:lstStyle/>
                    <a:p>
                      <a:pPr indent="0" lvl="0" marL="0" rtl="0" algn="ctr">
                        <a:spcBef>
                          <a:spcPts val="0"/>
                        </a:spcBef>
                        <a:spcAft>
                          <a:spcPts val="0"/>
                        </a:spcAft>
                        <a:buNone/>
                      </a:pPr>
                      <a:r>
                        <a:rPr lang="en"/>
                        <a:t>Logical Structures/Functions in Software Libraries</a:t>
                      </a:r>
                      <a:endParaRPr/>
                    </a:p>
                  </a:txBody>
                  <a:tcPr marT="91425" marB="91425" marR="91425" marL="91425" anchor="ctr">
                    <a:lnR cap="flat" cmpd="sng" w="9525">
                      <a:solidFill>
                        <a:schemeClr val="lt1"/>
                      </a:solidFill>
                      <a:prstDash val="solid"/>
                      <a:round/>
                      <a:headEnd len="sm" w="sm" type="none"/>
                      <a:tailEnd len="sm" w="sm" type="none"/>
                    </a:lnR>
                  </a:tcPr>
                </a:tc>
              </a:tr>
              <a:tr h="1026950">
                <a:tc>
                  <a:txBody>
                    <a:bodyPr/>
                    <a:lstStyle/>
                    <a:p>
                      <a:pPr indent="0" lvl="0" marL="0" rtl="0" algn="ctr">
                        <a:spcBef>
                          <a:spcPts val="0"/>
                        </a:spcBef>
                        <a:spcAft>
                          <a:spcPts val="0"/>
                        </a:spcAft>
                        <a:buNone/>
                      </a:pPr>
                      <a:r>
                        <a:rPr lang="en"/>
                        <a:t>language/language</a:t>
                      </a:r>
                      <a:endParaRPr/>
                    </a:p>
                  </a:txBody>
                  <a:tcPr marT="91425" marB="91425" marR="91425" marL="91425" anchor="ctr">
                    <a:lnL cap="flat" cmpd="sng" w="9525">
                      <a:solidFill>
                        <a:schemeClr val="lt1"/>
                      </a:solidFill>
                      <a:prstDash val="solid"/>
                      <a:round/>
                      <a:headEnd len="sm" w="sm" type="none"/>
                      <a:tailEnd len="sm" w="sm" type="none"/>
                    </a:lnL>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Specification/Implementation</a:t>
                      </a:r>
                      <a:endParaRPr b="1"/>
                    </a:p>
                  </a:txBody>
                  <a:tcPr marT="91425" marB="91425" marR="91425" marL="91425" anchor="ctr">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Source Code/Executable Binary</a:t>
                      </a:r>
                      <a:endParaRPr/>
                    </a:p>
                  </a:txBody>
                  <a:tcPr marT="91425" marB="91425" marR="91425" marL="91425" anchor="ctr">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tcPr>
                </a:tc>
              </a:tr>
            </a:tbl>
          </a:graphicData>
        </a:graphic>
      </p:graphicFrame>
      <p:sp>
        <p:nvSpPr>
          <p:cNvPr id="426" name="Google Shape;426;p51"/>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Key-Value Data Type is a Universal Abstraction</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2"/>
          <p:cNvSpPr txBox="1"/>
          <p:nvPr>
            <p:ph type="title"/>
          </p:nvPr>
        </p:nvSpPr>
        <p:spPr>
          <a:xfrm>
            <a:off x="311700" y="4575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Abstractions in the ICT industry</a:t>
            </a:r>
            <a:endParaRPr/>
          </a:p>
        </p:txBody>
      </p:sp>
      <p:pic>
        <p:nvPicPr>
          <p:cNvPr id="432" name="Google Shape;432;p52">
            <a:hlinkClick r:id="rId3"/>
          </p:cNvPr>
          <p:cNvPicPr preferRelativeResize="0"/>
          <p:nvPr/>
        </p:nvPicPr>
        <p:blipFill>
          <a:blip r:embed="rId4">
            <a:alphaModFix/>
          </a:blip>
          <a:stretch>
            <a:fillRect/>
          </a:stretch>
        </p:blipFill>
        <p:spPr>
          <a:xfrm>
            <a:off x="1769000" y="1846900"/>
            <a:ext cx="787176" cy="874425"/>
          </a:xfrm>
          <a:prstGeom prst="rect">
            <a:avLst/>
          </a:prstGeom>
          <a:noFill/>
          <a:ln>
            <a:noFill/>
          </a:ln>
        </p:spPr>
      </p:pic>
      <p:pic>
        <p:nvPicPr>
          <p:cNvPr id="433" name="Google Shape;433;p52">
            <a:hlinkClick r:id="rId5"/>
          </p:cNvPr>
          <p:cNvPicPr preferRelativeResize="0"/>
          <p:nvPr/>
        </p:nvPicPr>
        <p:blipFill>
          <a:blip r:embed="rId6">
            <a:alphaModFix/>
          </a:blip>
          <a:stretch>
            <a:fillRect/>
          </a:stretch>
        </p:blipFill>
        <p:spPr>
          <a:xfrm>
            <a:off x="6699236" y="4165325"/>
            <a:ext cx="1967639" cy="400200"/>
          </a:xfrm>
          <a:prstGeom prst="rect">
            <a:avLst/>
          </a:prstGeom>
          <a:noFill/>
          <a:ln>
            <a:noFill/>
          </a:ln>
        </p:spPr>
      </p:pic>
      <p:pic>
        <p:nvPicPr>
          <p:cNvPr id="434" name="Google Shape;434;p52">
            <a:hlinkClick r:id="rId7"/>
          </p:cNvPr>
          <p:cNvPicPr preferRelativeResize="0"/>
          <p:nvPr/>
        </p:nvPicPr>
        <p:blipFill>
          <a:blip r:embed="rId8">
            <a:alphaModFix/>
          </a:blip>
          <a:stretch>
            <a:fillRect/>
          </a:stretch>
        </p:blipFill>
        <p:spPr>
          <a:xfrm>
            <a:off x="813225" y="1846901"/>
            <a:ext cx="838125" cy="838096"/>
          </a:xfrm>
          <a:prstGeom prst="rect">
            <a:avLst/>
          </a:prstGeom>
          <a:noFill/>
          <a:ln>
            <a:noFill/>
          </a:ln>
        </p:spPr>
      </p:pic>
      <p:pic>
        <p:nvPicPr>
          <p:cNvPr id="435" name="Google Shape;435;p52"/>
          <p:cNvPicPr preferRelativeResize="0"/>
          <p:nvPr/>
        </p:nvPicPr>
        <p:blipFill>
          <a:blip r:embed="rId9">
            <a:alphaModFix/>
          </a:blip>
          <a:stretch>
            <a:fillRect/>
          </a:stretch>
        </p:blipFill>
        <p:spPr>
          <a:xfrm>
            <a:off x="2961400" y="1478125"/>
            <a:ext cx="3221176" cy="3221176"/>
          </a:xfrm>
          <a:prstGeom prst="rect">
            <a:avLst/>
          </a:prstGeom>
          <a:noFill/>
          <a:ln>
            <a:noFill/>
          </a:ln>
        </p:spPr>
      </p:pic>
      <p:sp>
        <p:nvSpPr>
          <p:cNvPr id="436" name="Google Shape;436;p52"/>
          <p:cNvSpPr txBox="1"/>
          <p:nvPr/>
        </p:nvSpPr>
        <p:spPr>
          <a:xfrm>
            <a:off x="2509400" y="4699300"/>
            <a:ext cx="44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Image source: </a:t>
            </a:r>
            <a:r>
              <a:rPr lang="en">
                <a:solidFill>
                  <a:srgbClr val="073763"/>
                </a:solidFill>
                <a:uFill>
                  <a:noFill/>
                </a:uFill>
                <a:latin typeface="Lato"/>
                <a:ea typeface="Lato"/>
                <a:cs typeface="Lato"/>
                <a:sym typeface="Lato"/>
                <a:hlinkClick r:id="rId10">
                  <a:extLst>
                    <a:ext uri="{A12FA001-AC4F-418D-AE19-62706E023703}">
                      <ahyp:hlinkClr val="tx"/>
                    </a:ext>
                  </a:extLst>
                </a:hlinkClick>
              </a:rPr>
              <a:t>Graph Database for Beginners by Neo4j</a:t>
            </a:r>
            <a:endParaRPr>
              <a:solidFill>
                <a:srgbClr val="073763"/>
              </a:solidFill>
              <a:latin typeface="Lato"/>
              <a:ea typeface="Lato"/>
              <a:cs typeface="Lato"/>
              <a:sym typeface="Lato"/>
            </a:endParaRPr>
          </a:p>
        </p:txBody>
      </p:sp>
      <p:pic>
        <p:nvPicPr>
          <p:cNvPr id="437" name="Google Shape;437;p52"/>
          <p:cNvPicPr preferRelativeResize="0"/>
          <p:nvPr/>
        </p:nvPicPr>
        <p:blipFill>
          <a:blip r:embed="rId11">
            <a:alphaModFix/>
          </a:blip>
          <a:stretch>
            <a:fillRect/>
          </a:stretch>
        </p:blipFill>
        <p:spPr>
          <a:xfrm>
            <a:off x="7045049" y="3528975"/>
            <a:ext cx="1123974" cy="469350"/>
          </a:xfrm>
          <a:prstGeom prst="rect">
            <a:avLst/>
          </a:prstGeom>
          <a:noFill/>
          <a:ln>
            <a:noFill/>
          </a:ln>
        </p:spPr>
      </p:pic>
      <p:pic>
        <p:nvPicPr>
          <p:cNvPr id="438" name="Google Shape;438;p52">
            <a:hlinkClick r:id="rId12"/>
          </p:cNvPr>
          <p:cNvPicPr preferRelativeResize="0"/>
          <p:nvPr/>
        </p:nvPicPr>
        <p:blipFill>
          <a:blip r:embed="rId13">
            <a:alphaModFix/>
          </a:blip>
          <a:stretch>
            <a:fillRect/>
          </a:stretch>
        </p:blipFill>
        <p:spPr>
          <a:xfrm>
            <a:off x="6444487" y="1634129"/>
            <a:ext cx="2325100" cy="1395983"/>
          </a:xfrm>
          <a:prstGeom prst="rect">
            <a:avLst/>
          </a:prstGeom>
          <a:noFill/>
          <a:ln>
            <a:noFill/>
          </a:ln>
        </p:spPr>
      </p:pic>
      <p:pic>
        <p:nvPicPr>
          <p:cNvPr id="439" name="Google Shape;439;p52"/>
          <p:cNvPicPr preferRelativeResize="0"/>
          <p:nvPr/>
        </p:nvPicPr>
        <p:blipFill>
          <a:blip r:embed="rId14">
            <a:alphaModFix/>
          </a:blip>
          <a:stretch>
            <a:fillRect/>
          </a:stretch>
        </p:blipFill>
        <p:spPr>
          <a:xfrm>
            <a:off x="774999" y="3333725"/>
            <a:ext cx="838127" cy="469350"/>
          </a:xfrm>
          <a:prstGeom prst="rect">
            <a:avLst/>
          </a:prstGeom>
          <a:noFill/>
          <a:ln>
            <a:noFill/>
          </a:ln>
        </p:spPr>
      </p:pic>
      <p:pic>
        <p:nvPicPr>
          <p:cNvPr id="440" name="Google Shape;440;p52"/>
          <p:cNvPicPr preferRelativeResize="0"/>
          <p:nvPr/>
        </p:nvPicPr>
        <p:blipFill>
          <a:blip r:embed="rId15">
            <a:alphaModFix/>
          </a:blip>
          <a:stretch>
            <a:fillRect/>
          </a:stretch>
        </p:blipFill>
        <p:spPr>
          <a:xfrm>
            <a:off x="1769000" y="3295500"/>
            <a:ext cx="787174" cy="545791"/>
          </a:xfrm>
          <a:prstGeom prst="rect">
            <a:avLst/>
          </a:prstGeom>
          <a:noFill/>
          <a:ln>
            <a:noFill/>
          </a:ln>
        </p:spPr>
      </p:pic>
      <p:pic>
        <p:nvPicPr>
          <p:cNvPr id="441" name="Google Shape;441;p52"/>
          <p:cNvPicPr preferRelativeResize="0"/>
          <p:nvPr/>
        </p:nvPicPr>
        <p:blipFill>
          <a:blip r:embed="rId16">
            <a:alphaModFix/>
          </a:blip>
          <a:stretch>
            <a:fillRect/>
          </a:stretch>
        </p:blipFill>
        <p:spPr>
          <a:xfrm>
            <a:off x="1769000" y="4092976"/>
            <a:ext cx="724850" cy="362425"/>
          </a:xfrm>
          <a:prstGeom prst="rect">
            <a:avLst/>
          </a:prstGeom>
          <a:noFill/>
          <a:ln>
            <a:noFill/>
          </a:ln>
        </p:spPr>
      </p:pic>
      <p:pic>
        <p:nvPicPr>
          <p:cNvPr id="442" name="Google Shape;442;p52"/>
          <p:cNvPicPr preferRelativeResize="0"/>
          <p:nvPr/>
        </p:nvPicPr>
        <p:blipFill>
          <a:blip r:embed="rId17">
            <a:alphaModFix/>
          </a:blip>
          <a:stretch>
            <a:fillRect/>
          </a:stretch>
        </p:blipFill>
        <p:spPr>
          <a:xfrm>
            <a:off x="775000" y="3966876"/>
            <a:ext cx="838126" cy="5986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ph type="ctrTitle"/>
          </p:nvPr>
        </p:nvSpPr>
        <p:spPr>
          <a:xfrm>
            <a:off x="311700" y="1960925"/>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Data Security</a:t>
            </a:r>
            <a:endParaRPr sz="3600"/>
          </a:p>
        </p:txBody>
      </p:sp>
      <p:sp>
        <p:nvSpPr>
          <p:cNvPr id="448" name="Google Shape;448;p5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ID</a:t>
            </a:r>
            <a:r>
              <a:rPr lang="en"/>
              <a:t> Management: the accounting practice of Operating Systems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7"/>
          <p:cNvPicPr preferRelativeResize="0"/>
          <p:nvPr/>
        </p:nvPicPr>
        <p:blipFill>
          <a:blip r:embed="rId3">
            <a:alphaModFix/>
          </a:blip>
          <a:stretch>
            <a:fillRect/>
          </a:stretch>
        </p:blipFill>
        <p:spPr>
          <a:xfrm>
            <a:off x="0" y="1308526"/>
            <a:ext cx="9143998" cy="2988049"/>
          </a:xfrm>
          <a:prstGeom prst="rect">
            <a:avLst/>
          </a:prstGeom>
          <a:noFill/>
          <a:ln>
            <a:noFill/>
          </a:ln>
        </p:spPr>
      </p:pic>
      <p:sp>
        <p:nvSpPr>
          <p:cNvPr id="115" name="Google Shape;115;p27"/>
          <p:cNvSpPr txBox="1"/>
          <p:nvPr/>
        </p:nvSpPr>
        <p:spPr>
          <a:xfrm>
            <a:off x="342225" y="304000"/>
            <a:ext cx="8565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Lato"/>
                <a:ea typeface="Lato"/>
                <a:cs typeface="Lato"/>
                <a:sym typeface="Lato"/>
              </a:rPr>
              <a:t>Thread 5 </a:t>
            </a:r>
            <a:r>
              <a:rPr lang="en" sz="3000">
                <a:latin typeface="Lato"/>
                <a:ea typeface="Lato"/>
                <a:cs typeface="Lato"/>
                <a:sym typeface="Lato"/>
              </a:rPr>
              <a:t>Content </a:t>
            </a:r>
            <a:r>
              <a:rPr lang="en" sz="3000">
                <a:latin typeface="Lato"/>
                <a:ea typeface="Lato"/>
                <a:cs typeface="Lato"/>
                <a:sym typeface="Lato"/>
              </a:rPr>
              <a:t>Roadmap</a:t>
            </a:r>
            <a:endParaRPr sz="3000">
              <a:latin typeface="Lato"/>
              <a:ea typeface="Lato"/>
              <a:cs typeface="Lato"/>
              <a:sym typeface="Lato"/>
            </a:endParaRPr>
          </a:p>
        </p:txBody>
      </p:sp>
      <p:sp>
        <p:nvSpPr>
          <p:cNvPr id="116" name="Google Shape;116;p27"/>
          <p:cNvSpPr txBox="1"/>
          <p:nvPr/>
        </p:nvSpPr>
        <p:spPr>
          <a:xfrm>
            <a:off x="202375" y="3101975"/>
            <a:ext cx="203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 Data Governance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4"/>
          <p:cNvSpPr txBox="1"/>
          <p:nvPr>
            <p:ph type="title"/>
          </p:nvPr>
        </p:nvSpPr>
        <p:spPr>
          <a:xfrm>
            <a:off x="311700" y="189600"/>
            <a:ext cx="8520600" cy="1145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t>Q&amp;A on menti.com</a:t>
            </a:r>
            <a:endParaRPr/>
          </a:p>
        </p:txBody>
      </p:sp>
      <p:pic>
        <p:nvPicPr>
          <p:cNvPr id="454" name="Google Shape;454;p54"/>
          <p:cNvPicPr preferRelativeResize="0"/>
          <p:nvPr/>
        </p:nvPicPr>
        <p:blipFill>
          <a:blip r:embed="rId3">
            <a:alphaModFix/>
          </a:blip>
          <a:stretch>
            <a:fillRect/>
          </a:stretch>
        </p:blipFill>
        <p:spPr>
          <a:xfrm>
            <a:off x="6943751" y="1830000"/>
            <a:ext cx="1939749" cy="775900"/>
          </a:xfrm>
          <a:prstGeom prst="rect">
            <a:avLst/>
          </a:prstGeom>
          <a:noFill/>
          <a:ln>
            <a:noFill/>
          </a:ln>
        </p:spPr>
      </p:pic>
      <p:sp>
        <p:nvSpPr>
          <p:cNvPr id="455" name="Google Shape;455;p54"/>
          <p:cNvSpPr txBox="1"/>
          <p:nvPr/>
        </p:nvSpPr>
        <p:spPr>
          <a:xfrm>
            <a:off x="978500" y="1948550"/>
            <a:ext cx="640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Lato"/>
                <a:ea typeface="Lato"/>
                <a:cs typeface="Lato"/>
                <a:sym typeface="Lato"/>
              </a:rPr>
              <a:t>Do you have one or more Open ID accounts?</a:t>
            </a:r>
            <a:endParaRPr sz="2300">
              <a:latin typeface="Lato"/>
              <a:ea typeface="Lato"/>
              <a:cs typeface="Lato"/>
              <a:sym typeface="Lato"/>
            </a:endParaRPr>
          </a:p>
        </p:txBody>
      </p:sp>
      <p:sp>
        <p:nvSpPr>
          <p:cNvPr id="456" name="Google Shape;456;p54"/>
          <p:cNvSpPr txBox="1"/>
          <p:nvPr/>
        </p:nvSpPr>
        <p:spPr>
          <a:xfrm>
            <a:off x="938700" y="3371225"/>
            <a:ext cx="7266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Lato"/>
                <a:ea typeface="Lato"/>
                <a:cs typeface="Lato"/>
                <a:sym typeface="Lato"/>
              </a:rPr>
              <a:t>Do you</a:t>
            </a:r>
            <a:r>
              <a:rPr lang="en" sz="2300">
                <a:latin typeface="Lato"/>
                <a:ea typeface="Lato"/>
                <a:cs typeface="Lato"/>
                <a:sym typeface="Lato"/>
              </a:rPr>
              <a:t> have Gmail Account or Github Account?</a:t>
            </a:r>
            <a:endParaRPr sz="2300">
              <a:latin typeface="Lato"/>
              <a:ea typeface="Lato"/>
              <a:cs typeface="Lato"/>
              <a:sym typeface="Lato"/>
            </a:endParaRPr>
          </a:p>
        </p:txBody>
      </p:sp>
      <p:pic>
        <p:nvPicPr>
          <p:cNvPr id="457" name="Google Shape;457;p54"/>
          <p:cNvPicPr preferRelativeResize="0"/>
          <p:nvPr/>
        </p:nvPicPr>
        <p:blipFill rotWithShape="1">
          <a:blip r:embed="rId4">
            <a:alphaModFix/>
          </a:blip>
          <a:srcRect b="37585" l="0" r="0" t="37273"/>
          <a:stretch/>
        </p:blipFill>
        <p:spPr>
          <a:xfrm>
            <a:off x="2502925" y="3842047"/>
            <a:ext cx="2143125" cy="538800"/>
          </a:xfrm>
          <a:prstGeom prst="rect">
            <a:avLst/>
          </a:prstGeom>
          <a:noFill/>
          <a:ln>
            <a:noFill/>
          </a:ln>
        </p:spPr>
      </p:pic>
      <p:pic>
        <p:nvPicPr>
          <p:cNvPr id="458" name="Google Shape;458;p54"/>
          <p:cNvPicPr preferRelativeResize="0"/>
          <p:nvPr/>
        </p:nvPicPr>
        <p:blipFill>
          <a:blip r:embed="rId5">
            <a:alphaModFix/>
          </a:blip>
          <a:stretch>
            <a:fillRect/>
          </a:stretch>
        </p:blipFill>
        <p:spPr>
          <a:xfrm>
            <a:off x="4894125" y="3822687"/>
            <a:ext cx="1031275" cy="577525"/>
          </a:xfrm>
          <a:prstGeom prst="rect">
            <a:avLst/>
          </a:prstGeom>
          <a:noFill/>
          <a:ln>
            <a:noFill/>
          </a:ln>
        </p:spPr>
      </p:pic>
      <p:sp>
        <p:nvSpPr>
          <p:cNvPr id="459" name="Google Shape;459;p54"/>
          <p:cNvSpPr txBox="1"/>
          <p:nvPr/>
        </p:nvSpPr>
        <p:spPr>
          <a:xfrm>
            <a:off x="3081450" y="745900"/>
            <a:ext cx="298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Use code: 4553 4696</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5"/>
          <p:cNvSpPr txBox="1"/>
          <p:nvPr>
            <p:ph type="title"/>
          </p:nvPr>
        </p:nvSpPr>
        <p:spPr>
          <a:xfrm>
            <a:off x="311700" y="189600"/>
            <a:ext cx="8520600" cy="1145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t>Two kinds of </a:t>
            </a:r>
            <a:r>
              <a:rPr lang="en"/>
              <a:t>Accounts</a:t>
            </a:r>
            <a:endParaRPr/>
          </a:p>
        </p:txBody>
      </p:sp>
      <p:pic>
        <p:nvPicPr>
          <p:cNvPr id="465" name="Google Shape;465;p55"/>
          <p:cNvPicPr preferRelativeResize="0"/>
          <p:nvPr/>
        </p:nvPicPr>
        <p:blipFill>
          <a:blip r:embed="rId3">
            <a:alphaModFix/>
          </a:blip>
          <a:stretch>
            <a:fillRect/>
          </a:stretch>
        </p:blipFill>
        <p:spPr>
          <a:xfrm>
            <a:off x="5744283" y="1732863"/>
            <a:ext cx="1129320" cy="1174625"/>
          </a:xfrm>
          <a:prstGeom prst="rect">
            <a:avLst/>
          </a:prstGeom>
          <a:noFill/>
          <a:ln>
            <a:noFill/>
          </a:ln>
        </p:spPr>
      </p:pic>
      <p:sp>
        <p:nvSpPr>
          <p:cNvPr id="466" name="Google Shape;466;p55"/>
          <p:cNvSpPr txBox="1"/>
          <p:nvPr/>
        </p:nvSpPr>
        <p:spPr>
          <a:xfrm>
            <a:off x="4572000" y="762300"/>
            <a:ext cx="4191900" cy="44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Lato"/>
                <a:ea typeface="Lato"/>
                <a:cs typeface="Lato"/>
                <a:sym typeface="Lato"/>
              </a:rPr>
              <a:t>Distributed</a:t>
            </a:r>
            <a:endParaRPr sz="2800">
              <a:latin typeface="Lato"/>
              <a:ea typeface="Lato"/>
              <a:cs typeface="Lato"/>
              <a:sym typeface="Lato"/>
            </a:endParaRPr>
          </a:p>
        </p:txBody>
      </p:sp>
      <p:sp>
        <p:nvSpPr>
          <p:cNvPr id="467" name="Google Shape;467;p55"/>
          <p:cNvSpPr txBox="1"/>
          <p:nvPr/>
        </p:nvSpPr>
        <p:spPr>
          <a:xfrm>
            <a:off x="311700" y="762300"/>
            <a:ext cx="4260300" cy="44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Lato"/>
                <a:ea typeface="Lato"/>
                <a:cs typeface="Lato"/>
                <a:sym typeface="Lato"/>
              </a:rPr>
              <a:t>Centralized</a:t>
            </a:r>
            <a:endParaRPr sz="2800">
              <a:latin typeface="Lato"/>
              <a:ea typeface="Lato"/>
              <a:cs typeface="Lato"/>
              <a:sym typeface="Lato"/>
            </a:endParaRPr>
          </a:p>
        </p:txBody>
      </p:sp>
      <p:pic>
        <p:nvPicPr>
          <p:cNvPr id="468" name="Google Shape;468;p55"/>
          <p:cNvPicPr preferRelativeResize="0"/>
          <p:nvPr/>
        </p:nvPicPr>
        <p:blipFill>
          <a:blip r:embed="rId4">
            <a:alphaModFix/>
          </a:blip>
          <a:stretch>
            <a:fillRect/>
          </a:stretch>
        </p:blipFill>
        <p:spPr>
          <a:xfrm>
            <a:off x="632551" y="1458150"/>
            <a:ext cx="3214500" cy="1285800"/>
          </a:xfrm>
          <a:prstGeom prst="rect">
            <a:avLst/>
          </a:prstGeom>
          <a:noFill/>
          <a:ln>
            <a:noFill/>
          </a:ln>
        </p:spPr>
      </p:pic>
      <p:pic>
        <p:nvPicPr>
          <p:cNvPr id="469" name="Google Shape;469;p55"/>
          <p:cNvPicPr preferRelativeResize="0"/>
          <p:nvPr/>
        </p:nvPicPr>
        <p:blipFill rotWithShape="1">
          <a:blip r:embed="rId5">
            <a:alphaModFix/>
          </a:blip>
          <a:srcRect b="11786" l="12758" r="11746" t="23168"/>
          <a:stretch/>
        </p:blipFill>
        <p:spPr>
          <a:xfrm>
            <a:off x="5666977" y="3607625"/>
            <a:ext cx="2410985" cy="938625"/>
          </a:xfrm>
          <a:prstGeom prst="rect">
            <a:avLst/>
          </a:prstGeom>
          <a:noFill/>
          <a:ln>
            <a:noFill/>
          </a:ln>
        </p:spPr>
      </p:pic>
      <p:sp>
        <p:nvSpPr>
          <p:cNvPr id="470" name="Google Shape;470;p55"/>
          <p:cNvSpPr txBox="1"/>
          <p:nvPr/>
        </p:nvSpPr>
        <p:spPr>
          <a:xfrm>
            <a:off x="5744338" y="2907500"/>
            <a:ext cx="1129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METAMASK</a:t>
            </a:r>
            <a:endParaRPr b="1" sz="1300">
              <a:latin typeface="Lato"/>
              <a:ea typeface="Lato"/>
              <a:cs typeface="Lato"/>
              <a:sym typeface="Lato"/>
            </a:endParaRPr>
          </a:p>
        </p:txBody>
      </p:sp>
      <p:pic>
        <p:nvPicPr>
          <p:cNvPr id="471" name="Google Shape;471;p55"/>
          <p:cNvPicPr preferRelativeResize="0"/>
          <p:nvPr/>
        </p:nvPicPr>
        <p:blipFill>
          <a:blip r:embed="rId6">
            <a:alphaModFix/>
          </a:blip>
          <a:stretch>
            <a:fillRect/>
          </a:stretch>
        </p:blipFill>
        <p:spPr>
          <a:xfrm>
            <a:off x="1388222" y="2743950"/>
            <a:ext cx="1967453" cy="1974049"/>
          </a:xfrm>
          <a:prstGeom prst="rect">
            <a:avLst/>
          </a:prstGeom>
          <a:noFill/>
          <a:ln>
            <a:noFill/>
          </a:ln>
        </p:spPr>
      </p:pic>
      <p:pic>
        <p:nvPicPr>
          <p:cNvPr id="472" name="Google Shape;472;p55"/>
          <p:cNvPicPr preferRelativeResize="0"/>
          <p:nvPr/>
        </p:nvPicPr>
        <p:blipFill>
          <a:blip r:embed="rId7">
            <a:alphaModFix/>
          </a:blip>
          <a:stretch>
            <a:fillRect/>
          </a:stretch>
        </p:blipFill>
        <p:spPr>
          <a:xfrm flipH="1">
            <a:off x="7159862" y="1642575"/>
            <a:ext cx="703137" cy="1145399"/>
          </a:xfrm>
          <a:prstGeom prst="rect">
            <a:avLst/>
          </a:prstGeom>
          <a:noFill/>
          <a:ln>
            <a:noFill/>
          </a:ln>
        </p:spPr>
      </p:pic>
      <p:sp>
        <p:nvSpPr>
          <p:cNvPr id="473" name="Google Shape;473;p55"/>
          <p:cNvSpPr txBox="1"/>
          <p:nvPr/>
        </p:nvSpPr>
        <p:spPr>
          <a:xfrm>
            <a:off x="6946825" y="2907500"/>
            <a:ext cx="1129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Lato"/>
                <a:ea typeface="Lato"/>
                <a:cs typeface="Lato"/>
                <a:sym typeface="Lato"/>
              </a:rPr>
              <a:t>Ethereum</a:t>
            </a:r>
            <a:endParaRPr b="1" sz="13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Account Security for Public Agencies</a:t>
            </a:r>
            <a:endParaRPr/>
          </a:p>
        </p:txBody>
      </p:sp>
      <p:pic>
        <p:nvPicPr>
          <p:cNvPr id="479" name="Google Shape;479;p56"/>
          <p:cNvPicPr preferRelativeResize="0"/>
          <p:nvPr/>
        </p:nvPicPr>
        <p:blipFill>
          <a:blip r:embed="rId3">
            <a:alphaModFix/>
          </a:blip>
          <a:stretch>
            <a:fillRect/>
          </a:stretch>
        </p:blipFill>
        <p:spPr>
          <a:xfrm>
            <a:off x="1503600" y="1088600"/>
            <a:ext cx="6136801" cy="3928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7"/>
          <p:cNvSpPr txBox="1"/>
          <p:nvPr>
            <p:ph type="title"/>
          </p:nvPr>
        </p:nvSpPr>
        <p:spPr>
          <a:xfrm>
            <a:off x="311700" y="189600"/>
            <a:ext cx="8520600" cy="1145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t>Q&amp;A on Menti</a:t>
            </a:r>
            <a:endParaRPr/>
          </a:p>
        </p:txBody>
      </p:sp>
      <p:pic>
        <p:nvPicPr>
          <p:cNvPr id="485" name="Google Shape;485;p57"/>
          <p:cNvPicPr preferRelativeResize="0"/>
          <p:nvPr/>
        </p:nvPicPr>
        <p:blipFill>
          <a:blip r:embed="rId3">
            <a:alphaModFix/>
          </a:blip>
          <a:stretch>
            <a:fillRect/>
          </a:stretch>
        </p:blipFill>
        <p:spPr>
          <a:xfrm>
            <a:off x="1469450" y="2752525"/>
            <a:ext cx="2162151" cy="864850"/>
          </a:xfrm>
          <a:prstGeom prst="rect">
            <a:avLst/>
          </a:prstGeom>
          <a:noFill/>
          <a:ln>
            <a:noFill/>
          </a:ln>
        </p:spPr>
      </p:pic>
      <p:sp>
        <p:nvSpPr>
          <p:cNvPr id="486" name="Google Shape;486;p57"/>
          <p:cNvSpPr txBox="1"/>
          <p:nvPr/>
        </p:nvSpPr>
        <p:spPr>
          <a:xfrm>
            <a:off x="682375" y="1628725"/>
            <a:ext cx="79680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Lato"/>
                <a:ea typeface="Lato"/>
                <a:cs typeface="Lato"/>
                <a:sym typeface="Lato"/>
              </a:rPr>
              <a:t>OpenID vs. Distributed ID for ASEAN?</a:t>
            </a:r>
            <a:endParaRPr sz="2300">
              <a:latin typeface="Lato"/>
              <a:ea typeface="Lato"/>
              <a:cs typeface="Lato"/>
              <a:sym typeface="Lato"/>
            </a:endParaRPr>
          </a:p>
          <a:p>
            <a:pPr indent="0" lvl="0" marL="0" rtl="0" algn="ctr">
              <a:spcBef>
                <a:spcPts val="0"/>
              </a:spcBef>
              <a:spcAft>
                <a:spcPts val="0"/>
              </a:spcAft>
              <a:buNone/>
            </a:pPr>
            <a:r>
              <a:t/>
            </a:r>
            <a:endParaRPr sz="2300">
              <a:latin typeface="Lato"/>
              <a:ea typeface="Lato"/>
              <a:cs typeface="Lato"/>
              <a:sym typeface="Lato"/>
            </a:endParaRPr>
          </a:p>
          <a:p>
            <a:pPr indent="0" lvl="0" marL="0" rtl="0" algn="ctr">
              <a:spcBef>
                <a:spcPts val="0"/>
              </a:spcBef>
              <a:spcAft>
                <a:spcPts val="0"/>
              </a:spcAft>
              <a:buNone/>
            </a:pPr>
            <a:r>
              <a:rPr lang="en" sz="2300">
                <a:latin typeface="Lato"/>
                <a:ea typeface="Lato"/>
                <a:cs typeface="Lato"/>
                <a:sym typeface="Lato"/>
              </a:rPr>
              <a:t>and Why?</a:t>
            </a:r>
            <a:endParaRPr sz="2300">
              <a:latin typeface="Lato"/>
              <a:ea typeface="Lato"/>
              <a:cs typeface="Lato"/>
              <a:sym typeface="Lato"/>
            </a:endParaRPr>
          </a:p>
        </p:txBody>
      </p:sp>
      <p:pic>
        <p:nvPicPr>
          <p:cNvPr id="487" name="Google Shape;487;p57"/>
          <p:cNvPicPr preferRelativeResize="0"/>
          <p:nvPr/>
        </p:nvPicPr>
        <p:blipFill>
          <a:blip r:embed="rId4">
            <a:alphaModFix/>
          </a:blip>
          <a:stretch>
            <a:fillRect/>
          </a:stretch>
        </p:blipFill>
        <p:spPr>
          <a:xfrm>
            <a:off x="5582177" y="2951500"/>
            <a:ext cx="902422" cy="938624"/>
          </a:xfrm>
          <a:prstGeom prst="rect">
            <a:avLst/>
          </a:prstGeom>
          <a:noFill/>
          <a:ln>
            <a:noFill/>
          </a:ln>
        </p:spPr>
      </p:pic>
      <p:pic>
        <p:nvPicPr>
          <p:cNvPr id="488" name="Google Shape;488;p57"/>
          <p:cNvPicPr preferRelativeResize="0"/>
          <p:nvPr/>
        </p:nvPicPr>
        <p:blipFill rotWithShape="1">
          <a:blip r:embed="rId5">
            <a:alphaModFix/>
          </a:blip>
          <a:srcRect b="11786" l="12758" r="11746" t="23168"/>
          <a:stretch/>
        </p:blipFill>
        <p:spPr>
          <a:xfrm>
            <a:off x="5511127" y="3966100"/>
            <a:ext cx="2410985" cy="938625"/>
          </a:xfrm>
          <a:prstGeom prst="rect">
            <a:avLst/>
          </a:prstGeom>
          <a:noFill/>
          <a:ln>
            <a:noFill/>
          </a:ln>
        </p:spPr>
      </p:pic>
      <p:pic>
        <p:nvPicPr>
          <p:cNvPr id="489" name="Google Shape;489;p57"/>
          <p:cNvPicPr preferRelativeResize="0"/>
          <p:nvPr/>
        </p:nvPicPr>
        <p:blipFill>
          <a:blip r:embed="rId6">
            <a:alphaModFix/>
          </a:blip>
          <a:stretch>
            <a:fillRect/>
          </a:stretch>
        </p:blipFill>
        <p:spPr>
          <a:xfrm flipH="1">
            <a:off x="6902712" y="2889475"/>
            <a:ext cx="703137" cy="1145399"/>
          </a:xfrm>
          <a:prstGeom prst="rect">
            <a:avLst/>
          </a:prstGeom>
          <a:noFill/>
          <a:ln>
            <a:noFill/>
          </a:ln>
        </p:spPr>
      </p:pic>
      <p:pic>
        <p:nvPicPr>
          <p:cNvPr id="490" name="Google Shape;490;p57"/>
          <p:cNvPicPr preferRelativeResize="0"/>
          <p:nvPr/>
        </p:nvPicPr>
        <p:blipFill>
          <a:blip r:embed="rId7">
            <a:alphaModFix/>
          </a:blip>
          <a:stretch>
            <a:fillRect/>
          </a:stretch>
        </p:blipFill>
        <p:spPr>
          <a:xfrm>
            <a:off x="1965177" y="3691150"/>
            <a:ext cx="1170697" cy="1174625"/>
          </a:xfrm>
          <a:prstGeom prst="rect">
            <a:avLst/>
          </a:prstGeom>
          <a:noFill/>
          <a:ln>
            <a:noFill/>
          </a:ln>
        </p:spPr>
      </p:pic>
      <p:sp>
        <p:nvSpPr>
          <p:cNvPr id="491" name="Google Shape;491;p57"/>
          <p:cNvSpPr txBox="1"/>
          <p:nvPr/>
        </p:nvSpPr>
        <p:spPr>
          <a:xfrm>
            <a:off x="3081450" y="745900"/>
            <a:ext cx="298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Use code: 4553 4696</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58"/>
          <p:cNvPicPr preferRelativeResize="0"/>
          <p:nvPr/>
        </p:nvPicPr>
        <p:blipFill>
          <a:blip r:embed="rId3">
            <a:alphaModFix/>
          </a:blip>
          <a:stretch>
            <a:fillRect/>
          </a:stretch>
        </p:blipFill>
        <p:spPr>
          <a:xfrm>
            <a:off x="3576913" y="2840112"/>
            <a:ext cx="1626825" cy="919650"/>
          </a:xfrm>
          <a:prstGeom prst="rect">
            <a:avLst/>
          </a:prstGeom>
          <a:noFill/>
          <a:ln>
            <a:noFill/>
          </a:ln>
        </p:spPr>
      </p:pic>
      <p:pic>
        <p:nvPicPr>
          <p:cNvPr id="497" name="Google Shape;497;p58"/>
          <p:cNvPicPr preferRelativeResize="0"/>
          <p:nvPr/>
        </p:nvPicPr>
        <p:blipFill rotWithShape="1">
          <a:blip r:embed="rId4">
            <a:alphaModFix/>
          </a:blip>
          <a:srcRect b="-31551" l="-23815" r="-23829" t="-16093"/>
          <a:stretch/>
        </p:blipFill>
        <p:spPr>
          <a:xfrm>
            <a:off x="684562" y="2293025"/>
            <a:ext cx="1948774" cy="1948774"/>
          </a:xfrm>
          <a:prstGeom prst="rect">
            <a:avLst/>
          </a:prstGeom>
          <a:noFill/>
          <a:ln>
            <a:noFill/>
          </a:ln>
        </p:spPr>
      </p:pic>
      <p:sp>
        <p:nvSpPr>
          <p:cNvPr id="498" name="Google Shape;498;p58"/>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Asset </a:t>
            </a:r>
            <a:r>
              <a:rPr b="1" lang="en"/>
              <a:t>Security Domains (Namespaces)</a:t>
            </a:r>
            <a:endParaRPr b="1"/>
          </a:p>
        </p:txBody>
      </p:sp>
      <p:sp>
        <p:nvSpPr>
          <p:cNvPr id="499" name="Google Shape;499;p58"/>
          <p:cNvSpPr txBox="1"/>
          <p:nvPr/>
        </p:nvSpPr>
        <p:spPr>
          <a:xfrm>
            <a:off x="3824413" y="2415613"/>
            <a:ext cx="125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Agreements</a:t>
            </a:r>
            <a:endParaRPr b="1">
              <a:latin typeface="Lato"/>
              <a:ea typeface="Lato"/>
              <a:cs typeface="Lato"/>
              <a:sym typeface="Lato"/>
            </a:endParaRPr>
          </a:p>
        </p:txBody>
      </p:sp>
      <p:pic>
        <p:nvPicPr>
          <p:cNvPr id="500" name="Google Shape;500;p58"/>
          <p:cNvPicPr preferRelativeResize="0"/>
          <p:nvPr/>
        </p:nvPicPr>
        <p:blipFill>
          <a:blip r:embed="rId5">
            <a:alphaModFix/>
          </a:blip>
          <a:stretch>
            <a:fillRect/>
          </a:stretch>
        </p:blipFill>
        <p:spPr>
          <a:xfrm>
            <a:off x="3144788" y="2622181"/>
            <a:ext cx="536276" cy="537375"/>
          </a:xfrm>
          <a:prstGeom prst="rect">
            <a:avLst/>
          </a:prstGeom>
          <a:noFill/>
          <a:ln>
            <a:noFill/>
          </a:ln>
        </p:spPr>
      </p:pic>
      <p:pic>
        <p:nvPicPr>
          <p:cNvPr id="501" name="Google Shape;501;p58"/>
          <p:cNvPicPr preferRelativeResize="0"/>
          <p:nvPr/>
        </p:nvPicPr>
        <p:blipFill>
          <a:blip r:embed="rId5">
            <a:alphaModFix/>
          </a:blip>
          <a:stretch>
            <a:fillRect/>
          </a:stretch>
        </p:blipFill>
        <p:spPr>
          <a:xfrm>
            <a:off x="5120788" y="2622181"/>
            <a:ext cx="536276" cy="537375"/>
          </a:xfrm>
          <a:prstGeom prst="rect">
            <a:avLst/>
          </a:prstGeom>
          <a:noFill/>
          <a:ln>
            <a:noFill/>
          </a:ln>
        </p:spPr>
      </p:pic>
      <p:pic>
        <p:nvPicPr>
          <p:cNvPr id="502" name="Google Shape;502;p58"/>
          <p:cNvPicPr preferRelativeResize="0"/>
          <p:nvPr/>
        </p:nvPicPr>
        <p:blipFill>
          <a:blip r:embed="rId6">
            <a:alphaModFix/>
          </a:blip>
          <a:stretch>
            <a:fillRect/>
          </a:stretch>
        </p:blipFill>
        <p:spPr>
          <a:xfrm>
            <a:off x="398063" y="2860851"/>
            <a:ext cx="632975" cy="632975"/>
          </a:xfrm>
          <a:prstGeom prst="rect">
            <a:avLst/>
          </a:prstGeom>
          <a:noFill/>
          <a:ln>
            <a:noFill/>
          </a:ln>
        </p:spPr>
      </p:pic>
      <p:grpSp>
        <p:nvGrpSpPr>
          <p:cNvPr id="503" name="Google Shape;503;p58"/>
          <p:cNvGrpSpPr/>
          <p:nvPr/>
        </p:nvGrpSpPr>
        <p:grpSpPr>
          <a:xfrm>
            <a:off x="6266825" y="2293025"/>
            <a:ext cx="1948774" cy="1948774"/>
            <a:chOff x="6304650" y="2934075"/>
            <a:chExt cx="1948774" cy="1948774"/>
          </a:xfrm>
        </p:grpSpPr>
        <p:pic>
          <p:nvPicPr>
            <p:cNvPr id="504" name="Google Shape;504;p58"/>
            <p:cNvPicPr preferRelativeResize="0"/>
            <p:nvPr/>
          </p:nvPicPr>
          <p:blipFill rotWithShape="1">
            <a:blip r:embed="rId4">
              <a:alphaModFix/>
            </a:blip>
            <a:srcRect b="-31551" l="-23815" r="-23829" t="-16093"/>
            <a:stretch/>
          </p:blipFill>
          <p:spPr>
            <a:xfrm>
              <a:off x="6304650" y="2934075"/>
              <a:ext cx="1948774" cy="1948774"/>
            </a:xfrm>
            <a:prstGeom prst="rect">
              <a:avLst/>
            </a:prstGeom>
            <a:noFill/>
            <a:ln>
              <a:noFill/>
            </a:ln>
          </p:spPr>
        </p:pic>
        <p:sp>
          <p:nvSpPr>
            <p:cNvPr id="505" name="Google Shape;505;p58"/>
            <p:cNvSpPr/>
            <p:nvPr/>
          </p:nvSpPr>
          <p:spPr>
            <a:xfrm>
              <a:off x="6690588" y="3249438"/>
              <a:ext cx="1176900" cy="1137900"/>
            </a:xfrm>
            <a:prstGeom prst="mathMultiply">
              <a:avLst>
                <a:gd fmla="val 10986"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58"/>
          <p:cNvSpPr txBox="1"/>
          <p:nvPr/>
        </p:nvSpPr>
        <p:spPr>
          <a:xfrm>
            <a:off x="798538" y="1447363"/>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Private</a:t>
            </a:r>
            <a:endParaRPr b="1" sz="2400">
              <a:latin typeface="Lato"/>
              <a:ea typeface="Lato"/>
              <a:cs typeface="Lato"/>
              <a:sym typeface="Lato"/>
            </a:endParaRPr>
          </a:p>
        </p:txBody>
      </p:sp>
      <p:sp>
        <p:nvSpPr>
          <p:cNvPr id="507" name="Google Shape;507;p58"/>
          <p:cNvSpPr txBox="1"/>
          <p:nvPr/>
        </p:nvSpPr>
        <p:spPr>
          <a:xfrm>
            <a:off x="6093863" y="1441363"/>
            <a:ext cx="229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endParaRPr b="1" sz="2400">
              <a:latin typeface="Lato"/>
              <a:ea typeface="Lato"/>
              <a:cs typeface="Lato"/>
              <a:sym typeface="Lato"/>
            </a:endParaRPr>
          </a:p>
        </p:txBody>
      </p:sp>
      <p:sp>
        <p:nvSpPr>
          <p:cNvPr id="508" name="Google Shape;508;p58"/>
          <p:cNvSpPr txBox="1"/>
          <p:nvPr/>
        </p:nvSpPr>
        <p:spPr>
          <a:xfrm>
            <a:off x="3255775" y="1447363"/>
            <a:ext cx="2049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Permissioned</a:t>
            </a:r>
            <a:endParaRPr b="1" sz="2400">
              <a:latin typeface="Lato"/>
              <a:ea typeface="Lato"/>
              <a:cs typeface="Lato"/>
              <a:sym typeface="Lato"/>
            </a:endParaRPr>
          </a:p>
        </p:txBody>
      </p:sp>
      <p:cxnSp>
        <p:nvCxnSpPr>
          <p:cNvPr id="509" name="Google Shape;509;p58"/>
          <p:cNvCxnSpPr>
            <a:stCxn id="506" idx="3"/>
            <a:endCxn id="508" idx="1"/>
          </p:cNvCxnSpPr>
          <p:nvPr/>
        </p:nvCxnSpPr>
        <p:spPr>
          <a:xfrm>
            <a:off x="2232838" y="1724413"/>
            <a:ext cx="1023000" cy="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58"/>
          <p:cNvCxnSpPr>
            <a:stCxn id="508" idx="3"/>
            <a:endCxn id="507" idx="1"/>
          </p:cNvCxnSpPr>
          <p:nvPr/>
        </p:nvCxnSpPr>
        <p:spPr>
          <a:xfrm flipH="1" rot="10800000">
            <a:off x="5305075" y="1718413"/>
            <a:ext cx="788700" cy="6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ph type="title"/>
          </p:nvPr>
        </p:nvSpPr>
        <p:spPr>
          <a:xfrm>
            <a:off x="311700" y="1299450"/>
            <a:ext cx="8520600" cy="1123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How to ensure security under </a:t>
            </a:r>
            <a:r>
              <a:rPr lang="en"/>
              <a:t>anonymity</a:t>
            </a:r>
            <a:r>
              <a:rPr lang="en"/>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Account Security for Consumer Goods</a:t>
            </a:r>
            <a:endParaRPr/>
          </a:p>
        </p:txBody>
      </p:sp>
      <p:pic>
        <p:nvPicPr>
          <p:cNvPr id="521" name="Google Shape;521;p60"/>
          <p:cNvPicPr preferRelativeResize="0"/>
          <p:nvPr/>
        </p:nvPicPr>
        <p:blipFill>
          <a:blip r:embed="rId3">
            <a:alphaModFix/>
          </a:blip>
          <a:stretch>
            <a:fillRect/>
          </a:stretch>
        </p:blipFill>
        <p:spPr>
          <a:xfrm>
            <a:off x="311697" y="1539250"/>
            <a:ext cx="3912199" cy="2921924"/>
          </a:xfrm>
          <a:prstGeom prst="rect">
            <a:avLst/>
          </a:prstGeom>
          <a:noFill/>
          <a:ln>
            <a:noFill/>
          </a:ln>
        </p:spPr>
      </p:pic>
      <p:pic>
        <p:nvPicPr>
          <p:cNvPr id="522" name="Google Shape;522;p60"/>
          <p:cNvPicPr preferRelativeResize="0"/>
          <p:nvPr/>
        </p:nvPicPr>
        <p:blipFill>
          <a:blip r:embed="rId4">
            <a:alphaModFix/>
          </a:blip>
          <a:stretch>
            <a:fillRect/>
          </a:stretch>
        </p:blipFill>
        <p:spPr>
          <a:xfrm>
            <a:off x="4730240" y="1525100"/>
            <a:ext cx="4102060" cy="2950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1"/>
          <p:cNvSpPr txBox="1"/>
          <p:nvPr>
            <p:ph type="title"/>
          </p:nvPr>
        </p:nvSpPr>
        <p:spPr>
          <a:xfrm>
            <a:off x="311700" y="189600"/>
            <a:ext cx="8520600" cy="1145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
              <a:t>Q&amp;A on Menti</a:t>
            </a:r>
            <a:endParaRPr/>
          </a:p>
        </p:txBody>
      </p:sp>
      <p:pic>
        <p:nvPicPr>
          <p:cNvPr id="528" name="Google Shape;528;p61"/>
          <p:cNvPicPr preferRelativeResize="0"/>
          <p:nvPr/>
        </p:nvPicPr>
        <p:blipFill>
          <a:blip r:embed="rId3">
            <a:alphaModFix/>
          </a:blip>
          <a:stretch>
            <a:fillRect/>
          </a:stretch>
        </p:blipFill>
        <p:spPr>
          <a:xfrm>
            <a:off x="1469450" y="2752525"/>
            <a:ext cx="2162151" cy="864850"/>
          </a:xfrm>
          <a:prstGeom prst="rect">
            <a:avLst/>
          </a:prstGeom>
          <a:noFill/>
          <a:ln>
            <a:noFill/>
          </a:ln>
        </p:spPr>
      </p:pic>
      <p:sp>
        <p:nvSpPr>
          <p:cNvPr id="529" name="Google Shape;529;p61"/>
          <p:cNvSpPr txBox="1"/>
          <p:nvPr/>
        </p:nvSpPr>
        <p:spPr>
          <a:xfrm>
            <a:off x="93525" y="1628725"/>
            <a:ext cx="89232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Lato"/>
                <a:ea typeface="Lato"/>
                <a:cs typeface="Lato"/>
                <a:sym typeface="Lato"/>
              </a:rPr>
              <a:t>OpenID vs. Distributed ID for Consumer Good Distribution?</a:t>
            </a:r>
            <a:endParaRPr sz="2300">
              <a:latin typeface="Lato"/>
              <a:ea typeface="Lato"/>
              <a:cs typeface="Lato"/>
              <a:sym typeface="Lato"/>
            </a:endParaRPr>
          </a:p>
          <a:p>
            <a:pPr indent="0" lvl="0" marL="0" rtl="0" algn="ctr">
              <a:spcBef>
                <a:spcPts val="0"/>
              </a:spcBef>
              <a:spcAft>
                <a:spcPts val="0"/>
              </a:spcAft>
              <a:buNone/>
            </a:pPr>
            <a:r>
              <a:t/>
            </a:r>
            <a:endParaRPr sz="2300">
              <a:latin typeface="Lato"/>
              <a:ea typeface="Lato"/>
              <a:cs typeface="Lato"/>
              <a:sym typeface="Lato"/>
            </a:endParaRPr>
          </a:p>
          <a:p>
            <a:pPr indent="0" lvl="0" marL="0" rtl="0" algn="ctr">
              <a:spcBef>
                <a:spcPts val="0"/>
              </a:spcBef>
              <a:spcAft>
                <a:spcPts val="0"/>
              </a:spcAft>
              <a:buNone/>
            </a:pPr>
            <a:r>
              <a:rPr lang="en" sz="2300">
                <a:latin typeface="Lato"/>
                <a:ea typeface="Lato"/>
                <a:cs typeface="Lato"/>
                <a:sym typeface="Lato"/>
              </a:rPr>
              <a:t>and Why?</a:t>
            </a:r>
            <a:endParaRPr sz="2300">
              <a:latin typeface="Lato"/>
              <a:ea typeface="Lato"/>
              <a:cs typeface="Lato"/>
              <a:sym typeface="Lato"/>
            </a:endParaRPr>
          </a:p>
        </p:txBody>
      </p:sp>
      <p:pic>
        <p:nvPicPr>
          <p:cNvPr id="530" name="Google Shape;530;p61"/>
          <p:cNvPicPr preferRelativeResize="0"/>
          <p:nvPr/>
        </p:nvPicPr>
        <p:blipFill>
          <a:blip r:embed="rId4">
            <a:alphaModFix/>
          </a:blip>
          <a:stretch>
            <a:fillRect/>
          </a:stretch>
        </p:blipFill>
        <p:spPr>
          <a:xfrm>
            <a:off x="5582177" y="2951500"/>
            <a:ext cx="902422" cy="938624"/>
          </a:xfrm>
          <a:prstGeom prst="rect">
            <a:avLst/>
          </a:prstGeom>
          <a:noFill/>
          <a:ln>
            <a:noFill/>
          </a:ln>
        </p:spPr>
      </p:pic>
      <p:pic>
        <p:nvPicPr>
          <p:cNvPr id="531" name="Google Shape;531;p61"/>
          <p:cNvPicPr preferRelativeResize="0"/>
          <p:nvPr/>
        </p:nvPicPr>
        <p:blipFill rotWithShape="1">
          <a:blip r:embed="rId5">
            <a:alphaModFix/>
          </a:blip>
          <a:srcRect b="11786" l="12758" r="11746" t="23168"/>
          <a:stretch/>
        </p:blipFill>
        <p:spPr>
          <a:xfrm>
            <a:off x="5511127" y="3966100"/>
            <a:ext cx="2410985" cy="938625"/>
          </a:xfrm>
          <a:prstGeom prst="rect">
            <a:avLst/>
          </a:prstGeom>
          <a:noFill/>
          <a:ln>
            <a:noFill/>
          </a:ln>
        </p:spPr>
      </p:pic>
      <p:pic>
        <p:nvPicPr>
          <p:cNvPr id="532" name="Google Shape;532;p61"/>
          <p:cNvPicPr preferRelativeResize="0"/>
          <p:nvPr/>
        </p:nvPicPr>
        <p:blipFill>
          <a:blip r:embed="rId6">
            <a:alphaModFix/>
          </a:blip>
          <a:stretch>
            <a:fillRect/>
          </a:stretch>
        </p:blipFill>
        <p:spPr>
          <a:xfrm flipH="1">
            <a:off x="6902712" y="2889475"/>
            <a:ext cx="703137" cy="1145399"/>
          </a:xfrm>
          <a:prstGeom prst="rect">
            <a:avLst/>
          </a:prstGeom>
          <a:noFill/>
          <a:ln>
            <a:noFill/>
          </a:ln>
        </p:spPr>
      </p:pic>
      <p:pic>
        <p:nvPicPr>
          <p:cNvPr id="533" name="Google Shape;533;p61"/>
          <p:cNvPicPr preferRelativeResize="0"/>
          <p:nvPr/>
        </p:nvPicPr>
        <p:blipFill>
          <a:blip r:embed="rId7">
            <a:alphaModFix/>
          </a:blip>
          <a:stretch>
            <a:fillRect/>
          </a:stretch>
        </p:blipFill>
        <p:spPr>
          <a:xfrm>
            <a:off x="1965177" y="3691150"/>
            <a:ext cx="1170697" cy="1174625"/>
          </a:xfrm>
          <a:prstGeom prst="rect">
            <a:avLst/>
          </a:prstGeom>
          <a:noFill/>
          <a:ln>
            <a:noFill/>
          </a:ln>
        </p:spPr>
      </p:pic>
      <p:sp>
        <p:nvSpPr>
          <p:cNvPr id="534" name="Google Shape;534;p61"/>
          <p:cNvSpPr txBox="1"/>
          <p:nvPr/>
        </p:nvSpPr>
        <p:spPr>
          <a:xfrm>
            <a:off x="3081450" y="745900"/>
            <a:ext cx="298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Use code: 4553 4696</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2"/>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Accounting Practice of a Global Transaction Network</a:t>
            </a:r>
            <a:endParaRPr/>
          </a:p>
        </p:txBody>
      </p:sp>
      <p:sp>
        <p:nvSpPr>
          <p:cNvPr id="540" name="Google Shape;540;p62"/>
          <p:cNvSpPr txBox="1"/>
          <p:nvPr/>
        </p:nvSpPr>
        <p:spPr>
          <a:xfrm>
            <a:off x="4410575" y="2574650"/>
            <a:ext cx="4191900" cy="44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Lato"/>
                <a:ea typeface="Lato"/>
                <a:cs typeface="Lato"/>
                <a:sym typeface="Lato"/>
              </a:rPr>
              <a:t>Programmable</a:t>
            </a:r>
            <a:endParaRPr sz="2800">
              <a:latin typeface="Lato"/>
              <a:ea typeface="Lato"/>
              <a:cs typeface="Lato"/>
              <a:sym typeface="Lato"/>
            </a:endParaRPr>
          </a:p>
        </p:txBody>
      </p:sp>
      <p:sp>
        <p:nvSpPr>
          <p:cNvPr id="541" name="Google Shape;541;p62"/>
          <p:cNvSpPr txBox="1"/>
          <p:nvPr/>
        </p:nvSpPr>
        <p:spPr>
          <a:xfrm>
            <a:off x="356000" y="2653800"/>
            <a:ext cx="4260300" cy="44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Lato"/>
                <a:ea typeface="Lato"/>
                <a:cs typeface="Lato"/>
                <a:sym typeface="Lato"/>
              </a:rPr>
              <a:t>External</a:t>
            </a:r>
            <a:endParaRPr sz="2800">
              <a:latin typeface="Lato"/>
              <a:ea typeface="Lato"/>
              <a:cs typeface="Lato"/>
              <a:sym typeface="Lato"/>
            </a:endParaRPr>
          </a:p>
        </p:txBody>
      </p:sp>
      <p:pic>
        <p:nvPicPr>
          <p:cNvPr id="542" name="Google Shape;542;p62"/>
          <p:cNvPicPr preferRelativeResize="0"/>
          <p:nvPr/>
        </p:nvPicPr>
        <p:blipFill>
          <a:blip r:embed="rId3">
            <a:alphaModFix/>
          </a:blip>
          <a:stretch>
            <a:fillRect/>
          </a:stretch>
        </p:blipFill>
        <p:spPr>
          <a:xfrm>
            <a:off x="1986376" y="3439103"/>
            <a:ext cx="999550" cy="999550"/>
          </a:xfrm>
          <a:prstGeom prst="rect">
            <a:avLst/>
          </a:prstGeom>
          <a:noFill/>
          <a:ln>
            <a:noFill/>
          </a:ln>
        </p:spPr>
      </p:pic>
      <p:sp>
        <p:nvSpPr>
          <p:cNvPr id="543" name="Google Shape;543;p62"/>
          <p:cNvSpPr txBox="1"/>
          <p:nvPr/>
        </p:nvSpPr>
        <p:spPr>
          <a:xfrm>
            <a:off x="1305500" y="3147475"/>
            <a:ext cx="2361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Lato"/>
                <a:ea typeface="Lato"/>
                <a:cs typeface="Lato"/>
                <a:sym typeface="Lato"/>
              </a:rPr>
              <a:t>Private Keys</a:t>
            </a:r>
            <a:endParaRPr sz="1800">
              <a:latin typeface="Lato"/>
              <a:ea typeface="Lato"/>
              <a:cs typeface="Lato"/>
              <a:sym typeface="Lato"/>
            </a:endParaRPr>
          </a:p>
        </p:txBody>
      </p:sp>
      <p:sp>
        <p:nvSpPr>
          <p:cNvPr id="544" name="Google Shape;544;p62"/>
          <p:cNvSpPr txBox="1"/>
          <p:nvPr/>
        </p:nvSpPr>
        <p:spPr>
          <a:xfrm>
            <a:off x="5046650" y="2977400"/>
            <a:ext cx="3375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Lato"/>
                <a:ea typeface="Lato"/>
                <a:cs typeface="Lato"/>
                <a:sym typeface="Lato"/>
              </a:rPr>
              <a:t>Published Executable Contract</a:t>
            </a:r>
            <a:endParaRPr sz="1800">
              <a:latin typeface="Lato"/>
              <a:ea typeface="Lato"/>
              <a:cs typeface="Lato"/>
              <a:sym typeface="Lato"/>
            </a:endParaRPr>
          </a:p>
        </p:txBody>
      </p:sp>
      <p:pic>
        <p:nvPicPr>
          <p:cNvPr id="545" name="Google Shape;545;p62"/>
          <p:cNvPicPr preferRelativeResize="0"/>
          <p:nvPr/>
        </p:nvPicPr>
        <p:blipFill>
          <a:blip r:embed="rId4">
            <a:alphaModFix/>
          </a:blip>
          <a:stretch>
            <a:fillRect/>
          </a:stretch>
        </p:blipFill>
        <p:spPr>
          <a:xfrm flipH="1">
            <a:off x="4086052" y="1241686"/>
            <a:ext cx="865024" cy="1409088"/>
          </a:xfrm>
          <a:prstGeom prst="rect">
            <a:avLst/>
          </a:prstGeom>
          <a:noFill/>
          <a:ln>
            <a:noFill/>
          </a:ln>
        </p:spPr>
      </p:pic>
      <p:pic>
        <p:nvPicPr>
          <p:cNvPr id="546" name="Google Shape;546;p62">
            <a:hlinkClick r:id="rId5"/>
          </p:cNvPr>
          <p:cNvPicPr preferRelativeResize="0"/>
          <p:nvPr/>
        </p:nvPicPr>
        <p:blipFill>
          <a:blip r:embed="rId6">
            <a:alphaModFix/>
          </a:blip>
          <a:stretch>
            <a:fillRect/>
          </a:stretch>
        </p:blipFill>
        <p:spPr>
          <a:xfrm>
            <a:off x="6025678" y="3439101"/>
            <a:ext cx="522499" cy="810502"/>
          </a:xfrm>
          <a:prstGeom prst="rect">
            <a:avLst/>
          </a:prstGeom>
          <a:noFill/>
          <a:ln>
            <a:noFill/>
          </a:ln>
        </p:spPr>
      </p:pic>
      <p:sp>
        <p:nvSpPr>
          <p:cNvPr id="547" name="Google Shape;547;p62"/>
          <p:cNvSpPr txBox="1"/>
          <p:nvPr/>
        </p:nvSpPr>
        <p:spPr>
          <a:xfrm>
            <a:off x="1187150" y="4392250"/>
            <a:ext cx="2361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Lato"/>
                <a:ea typeface="Lato"/>
                <a:cs typeface="Lato"/>
                <a:sym typeface="Lato"/>
              </a:rPr>
              <a:t>Authorize Participation</a:t>
            </a:r>
            <a:endParaRPr sz="1800">
              <a:latin typeface="Lato"/>
              <a:ea typeface="Lato"/>
              <a:cs typeface="Lato"/>
              <a:sym typeface="Lato"/>
            </a:endParaRPr>
          </a:p>
        </p:txBody>
      </p:sp>
      <p:sp>
        <p:nvSpPr>
          <p:cNvPr id="548" name="Google Shape;548;p62"/>
          <p:cNvSpPr txBox="1"/>
          <p:nvPr/>
        </p:nvSpPr>
        <p:spPr>
          <a:xfrm>
            <a:off x="5437400" y="4392250"/>
            <a:ext cx="2594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Lato"/>
                <a:ea typeface="Lato"/>
                <a:cs typeface="Lato"/>
                <a:sym typeface="Lato"/>
              </a:rPr>
              <a:t>Specifies Transaction Details</a:t>
            </a:r>
            <a:endParaRPr sz="1800">
              <a:latin typeface="Lato"/>
              <a:ea typeface="Lato"/>
              <a:cs typeface="Lato"/>
              <a:sym typeface="Lato"/>
            </a:endParaRPr>
          </a:p>
        </p:txBody>
      </p:sp>
      <p:pic>
        <p:nvPicPr>
          <p:cNvPr id="549" name="Google Shape;549;p62"/>
          <p:cNvPicPr preferRelativeResize="0"/>
          <p:nvPr/>
        </p:nvPicPr>
        <p:blipFill>
          <a:blip r:embed="rId7">
            <a:alphaModFix/>
          </a:blip>
          <a:stretch>
            <a:fillRect/>
          </a:stretch>
        </p:blipFill>
        <p:spPr>
          <a:xfrm>
            <a:off x="6634378" y="3439097"/>
            <a:ext cx="808833" cy="810501"/>
          </a:xfrm>
          <a:prstGeom prst="rect">
            <a:avLst/>
          </a:prstGeom>
          <a:noFill/>
          <a:ln>
            <a:noFill/>
          </a:ln>
        </p:spPr>
      </p:pic>
      <p:cxnSp>
        <p:nvCxnSpPr>
          <p:cNvPr id="550" name="Google Shape;550;p62"/>
          <p:cNvCxnSpPr>
            <a:endCxn id="541" idx="0"/>
          </p:cNvCxnSpPr>
          <p:nvPr/>
        </p:nvCxnSpPr>
        <p:spPr>
          <a:xfrm flipH="1">
            <a:off x="2486150" y="2058600"/>
            <a:ext cx="1387500" cy="595200"/>
          </a:xfrm>
          <a:prstGeom prst="straightConnector1">
            <a:avLst/>
          </a:prstGeom>
          <a:noFill/>
          <a:ln cap="flat" cmpd="sng" w="28575">
            <a:solidFill>
              <a:schemeClr val="dk2"/>
            </a:solidFill>
            <a:prstDash val="solid"/>
            <a:round/>
            <a:headEnd len="med" w="med" type="none"/>
            <a:tailEnd len="med" w="med" type="triangle"/>
          </a:ln>
        </p:spPr>
      </p:cxnSp>
      <p:cxnSp>
        <p:nvCxnSpPr>
          <p:cNvPr id="551" name="Google Shape;551;p62"/>
          <p:cNvCxnSpPr>
            <a:endCxn id="540" idx="0"/>
          </p:cNvCxnSpPr>
          <p:nvPr/>
        </p:nvCxnSpPr>
        <p:spPr>
          <a:xfrm>
            <a:off x="5261825" y="2015750"/>
            <a:ext cx="1244700" cy="558900"/>
          </a:xfrm>
          <a:prstGeom prst="straightConnector1">
            <a:avLst/>
          </a:prstGeom>
          <a:noFill/>
          <a:ln cap="flat" cmpd="sng" w="28575">
            <a:solidFill>
              <a:schemeClr val="dk2"/>
            </a:solidFill>
            <a:prstDash val="solid"/>
            <a:round/>
            <a:headEnd len="med" w="med" type="none"/>
            <a:tailEnd len="med" w="med" type="triangle"/>
          </a:ln>
        </p:spPr>
      </p:cxnSp>
      <p:sp>
        <p:nvSpPr>
          <p:cNvPr id="552" name="Google Shape;552;p62"/>
          <p:cNvSpPr txBox="1"/>
          <p:nvPr/>
        </p:nvSpPr>
        <p:spPr>
          <a:xfrm>
            <a:off x="1868663" y="873100"/>
            <a:ext cx="529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Ethereum is an Operating System for Networked Accounts.</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3"/>
          <p:cNvPicPr preferRelativeResize="0"/>
          <p:nvPr/>
        </p:nvPicPr>
        <p:blipFill>
          <a:blip r:embed="rId3">
            <a:alphaModFix/>
          </a:blip>
          <a:stretch>
            <a:fillRect/>
          </a:stretch>
        </p:blipFill>
        <p:spPr>
          <a:xfrm>
            <a:off x="2178212" y="1929424"/>
            <a:ext cx="389944" cy="404463"/>
          </a:xfrm>
          <a:prstGeom prst="rect">
            <a:avLst/>
          </a:prstGeom>
          <a:noFill/>
          <a:ln>
            <a:noFill/>
          </a:ln>
        </p:spPr>
      </p:pic>
      <p:pic>
        <p:nvPicPr>
          <p:cNvPr id="558" name="Google Shape;558;p63"/>
          <p:cNvPicPr preferRelativeResize="0"/>
          <p:nvPr/>
        </p:nvPicPr>
        <p:blipFill>
          <a:blip r:embed="rId4">
            <a:alphaModFix/>
          </a:blip>
          <a:stretch>
            <a:fillRect/>
          </a:stretch>
        </p:blipFill>
        <p:spPr>
          <a:xfrm>
            <a:off x="1604874" y="748550"/>
            <a:ext cx="1091174" cy="1131807"/>
          </a:xfrm>
          <a:prstGeom prst="rect">
            <a:avLst/>
          </a:prstGeom>
          <a:noFill/>
          <a:ln>
            <a:noFill/>
          </a:ln>
        </p:spPr>
      </p:pic>
      <p:pic>
        <p:nvPicPr>
          <p:cNvPr id="559" name="Google Shape;559;p63"/>
          <p:cNvPicPr preferRelativeResize="0"/>
          <p:nvPr/>
        </p:nvPicPr>
        <p:blipFill>
          <a:blip r:embed="rId5">
            <a:alphaModFix/>
          </a:blip>
          <a:stretch>
            <a:fillRect/>
          </a:stretch>
        </p:blipFill>
        <p:spPr>
          <a:xfrm rot="5400000">
            <a:off x="1559717" y="1929071"/>
            <a:ext cx="880432" cy="545096"/>
          </a:xfrm>
          <a:prstGeom prst="rect">
            <a:avLst/>
          </a:prstGeom>
          <a:noFill/>
          <a:ln>
            <a:noFill/>
          </a:ln>
        </p:spPr>
      </p:pic>
      <p:sp>
        <p:nvSpPr>
          <p:cNvPr id="560" name="Google Shape;560;p63"/>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420"/>
              <a:t>Accountability through double entry bookkeeping</a:t>
            </a:r>
            <a:endParaRPr b="1" sz="2420"/>
          </a:p>
        </p:txBody>
      </p:sp>
      <p:pic>
        <p:nvPicPr>
          <p:cNvPr id="561" name="Google Shape;561;p63"/>
          <p:cNvPicPr preferRelativeResize="0"/>
          <p:nvPr/>
        </p:nvPicPr>
        <p:blipFill>
          <a:blip r:embed="rId4">
            <a:alphaModFix/>
          </a:blip>
          <a:stretch>
            <a:fillRect/>
          </a:stretch>
        </p:blipFill>
        <p:spPr>
          <a:xfrm>
            <a:off x="6607119" y="748550"/>
            <a:ext cx="1091174" cy="1131807"/>
          </a:xfrm>
          <a:prstGeom prst="rect">
            <a:avLst/>
          </a:prstGeom>
          <a:noFill/>
          <a:ln>
            <a:noFill/>
          </a:ln>
        </p:spPr>
      </p:pic>
      <p:pic>
        <p:nvPicPr>
          <p:cNvPr id="562" name="Google Shape;562;p63"/>
          <p:cNvPicPr preferRelativeResize="0"/>
          <p:nvPr/>
        </p:nvPicPr>
        <p:blipFill>
          <a:blip r:embed="rId5">
            <a:alphaModFix/>
          </a:blip>
          <a:stretch>
            <a:fillRect/>
          </a:stretch>
        </p:blipFill>
        <p:spPr>
          <a:xfrm rot="5400000">
            <a:off x="6619005" y="1956741"/>
            <a:ext cx="935773" cy="545096"/>
          </a:xfrm>
          <a:prstGeom prst="rect">
            <a:avLst/>
          </a:prstGeom>
          <a:noFill/>
          <a:ln>
            <a:noFill/>
          </a:ln>
        </p:spPr>
      </p:pic>
      <p:pic>
        <p:nvPicPr>
          <p:cNvPr id="563" name="Google Shape;563;p63"/>
          <p:cNvPicPr preferRelativeResize="0"/>
          <p:nvPr/>
        </p:nvPicPr>
        <p:blipFill>
          <a:blip r:embed="rId5">
            <a:alphaModFix/>
          </a:blip>
          <a:stretch>
            <a:fillRect/>
          </a:stretch>
        </p:blipFill>
        <p:spPr>
          <a:xfrm>
            <a:off x="3126710" y="3055329"/>
            <a:ext cx="2890566" cy="419722"/>
          </a:xfrm>
          <a:prstGeom prst="rect">
            <a:avLst/>
          </a:prstGeom>
          <a:noFill/>
          <a:ln>
            <a:noFill/>
          </a:ln>
        </p:spPr>
      </p:pic>
      <p:pic>
        <p:nvPicPr>
          <p:cNvPr id="564" name="Google Shape;564;p63"/>
          <p:cNvPicPr preferRelativeResize="0"/>
          <p:nvPr/>
        </p:nvPicPr>
        <p:blipFill>
          <a:blip r:embed="rId5">
            <a:alphaModFix/>
          </a:blip>
          <a:stretch>
            <a:fillRect/>
          </a:stretch>
        </p:blipFill>
        <p:spPr>
          <a:xfrm rot="10800000">
            <a:off x="3112025" y="3871857"/>
            <a:ext cx="2919961" cy="419722"/>
          </a:xfrm>
          <a:prstGeom prst="rect">
            <a:avLst/>
          </a:prstGeom>
          <a:noFill/>
          <a:ln>
            <a:noFill/>
          </a:ln>
        </p:spPr>
      </p:pic>
      <p:sp>
        <p:nvSpPr>
          <p:cNvPr id="565" name="Google Shape;565;p63"/>
          <p:cNvSpPr txBox="1"/>
          <p:nvPr/>
        </p:nvSpPr>
        <p:spPr>
          <a:xfrm>
            <a:off x="2999831" y="3320715"/>
            <a:ext cx="3144300" cy="6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Data Replications</a:t>
            </a:r>
            <a:endParaRPr b="1" sz="1800">
              <a:latin typeface="Lato"/>
              <a:ea typeface="Lato"/>
              <a:cs typeface="Lato"/>
              <a:sym typeface="Lato"/>
            </a:endParaRPr>
          </a:p>
        </p:txBody>
      </p:sp>
      <p:pic>
        <p:nvPicPr>
          <p:cNvPr id="566" name="Google Shape;566;p63"/>
          <p:cNvPicPr preferRelativeResize="0"/>
          <p:nvPr/>
        </p:nvPicPr>
        <p:blipFill>
          <a:blip r:embed="rId6">
            <a:alphaModFix/>
          </a:blip>
          <a:stretch>
            <a:fillRect/>
          </a:stretch>
        </p:blipFill>
        <p:spPr>
          <a:xfrm>
            <a:off x="4308602" y="1974736"/>
            <a:ext cx="765299" cy="795430"/>
          </a:xfrm>
          <a:prstGeom prst="rect">
            <a:avLst/>
          </a:prstGeom>
          <a:noFill/>
          <a:ln>
            <a:noFill/>
          </a:ln>
        </p:spPr>
      </p:pic>
      <p:sp>
        <p:nvSpPr>
          <p:cNvPr id="567" name="Google Shape;567;p63"/>
          <p:cNvSpPr txBox="1"/>
          <p:nvPr/>
        </p:nvSpPr>
        <p:spPr>
          <a:xfrm>
            <a:off x="3541693" y="1062141"/>
            <a:ext cx="2219700" cy="6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Accounting</a:t>
            </a:r>
            <a:endParaRPr b="1" sz="2400">
              <a:latin typeface="Lato"/>
              <a:ea typeface="Lato"/>
              <a:cs typeface="Lato"/>
              <a:sym typeface="Lato"/>
            </a:endParaRPr>
          </a:p>
        </p:txBody>
      </p:sp>
      <p:pic>
        <p:nvPicPr>
          <p:cNvPr id="568" name="Google Shape;568;p63"/>
          <p:cNvPicPr preferRelativeResize="0"/>
          <p:nvPr/>
        </p:nvPicPr>
        <p:blipFill>
          <a:blip r:embed="rId3">
            <a:alphaModFix/>
          </a:blip>
          <a:stretch>
            <a:fillRect/>
          </a:stretch>
        </p:blipFill>
        <p:spPr>
          <a:xfrm>
            <a:off x="7299680" y="1924654"/>
            <a:ext cx="389944" cy="404463"/>
          </a:xfrm>
          <a:prstGeom prst="rect">
            <a:avLst/>
          </a:prstGeom>
          <a:noFill/>
          <a:ln>
            <a:noFill/>
          </a:ln>
        </p:spPr>
      </p:pic>
      <p:sp>
        <p:nvSpPr>
          <p:cNvPr id="569" name="Google Shape;569;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570" name="Google Shape;570;p63"/>
          <p:cNvSpPr txBox="1"/>
          <p:nvPr/>
        </p:nvSpPr>
        <p:spPr>
          <a:xfrm>
            <a:off x="1297650" y="4376050"/>
            <a:ext cx="678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Information Symmetry creates a </a:t>
            </a:r>
            <a:r>
              <a:rPr b="1" i="1" lang="en">
                <a:solidFill>
                  <a:srgbClr val="FF0000"/>
                </a:solidFill>
                <a:latin typeface="Lato"/>
                <a:ea typeface="Lato"/>
                <a:cs typeface="Lato"/>
                <a:sym typeface="Lato"/>
              </a:rPr>
              <a:t>scalable</a:t>
            </a:r>
            <a:r>
              <a:rPr lang="en">
                <a:latin typeface="Lato"/>
                <a:ea typeface="Lato"/>
                <a:cs typeface="Lato"/>
                <a:sym typeface="Lato"/>
              </a:rPr>
              <a:t> backbone for distributed systems.</a:t>
            </a:r>
            <a:endParaRPr>
              <a:latin typeface="Lato"/>
              <a:ea typeface="Lato"/>
              <a:cs typeface="Lato"/>
              <a:sym typeface="Lato"/>
            </a:endParaRPr>
          </a:p>
        </p:txBody>
      </p:sp>
      <p:sp>
        <p:nvSpPr>
          <p:cNvPr id="571" name="Google Shape;571;p63"/>
          <p:cNvSpPr txBox="1"/>
          <p:nvPr/>
        </p:nvSpPr>
        <p:spPr>
          <a:xfrm>
            <a:off x="830400" y="4659300"/>
            <a:ext cx="748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This is now a reality in many distributed systems, including blockchain-based solutions.</a:t>
            </a:r>
            <a:endParaRPr>
              <a:latin typeface="Lato"/>
              <a:ea typeface="Lato"/>
              <a:cs typeface="Lato"/>
              <a:sym typeface="Lato"/>
            </a:endParaRPr>
          </a:p>
        </p:txBody>
      </p:sp>
      <p:pic>
        <p:nvPicPr>
          <p:cNvPr id="572" name="Google Shape;572;p63"/>
          <p:cNvPicPr preferRelativeResize="0"/>
          <p:nvPr/>
        </p:nvPicPr>
        <p:blipFill>
          <a:blip r:embed="rId7">
            <a:alphaModFix/>
          </a:blip>
          <a:stretch>
            <a:fillRect/>
          </a:stretch>
        </p:blipFill>
        <p:spPr>
          <a:xfrm>
            <a:off x="1322995" y="3055325"/>
            <a:ext cx="1353854" cy="998450"/>
          </a:xfrm>
          <a:prstGeom prst="rect">
            <a:avLst/>
          </a:prstGeom>
          <a:noFill/>
          <a:ln>
            <a:noFill/>
          </a:ln>
        </p:spPr>
      </p:pic>
      <p:pic>
        <p:nvPicPr>
          <p:cNvPr id="573" name="Google Shape;573;p63"/>
          <p:cNvPicPr preferRelativeResize="0"/>
          <p:nvPr/>
        </p:nvPicPr>
        <p:blipFill>
          <a:blip r:embed="rId7">
            <a:alphaModFix/>
          </a:blip>
          <a:stretch>
            <a:fillRect/>
          </a:stretch>
        </p:blipFill>
        <p:spPr>
          <a:xfrm>
            <a:off x="6494845" y="3179012"/>
            <a:ext cx="1353854" cy="99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i="1" lang="en">
                <a:solidFill>
                  <a:srgbClr val="FF0000"/>
                </a:solidFill>
              </a:rPr>
              <a:t>Data Organization</a:t>
            </a:r>
            <a:r>
              <a:rPr lang="en"/>
              <a:t> is about... </a:t>
            </a:r>
            <a:endParaRPr/>
          </a:p>
        </p:txBody>
      </p:sp>
      <p:sp>
        <p:nvSpPr>
          <p:cNvPr id="122" name="Google Shape;12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SzPts val="2200"/>
              <a:buChar char="●"/>
            </a:pPr>
            <a:r>
              <a:rPr lang="en" sz="2200"/>
              <a:t>Structuring Data to maximize</a:t>
            </a:r>
            <a:r>
              <a:rPr lang="en" sz="2200"/>
              <a:t> </a:t>
            </a:r>
            <a:r>
              <a:rPr b="1" i="1" lang="en" sz="2200">
                <a:solidFill>
                  <a:srgbClr val="FF0000"/>
                </a:solidFill>
              </a:rPr>
              <a:t>Processing</a:t>
            </a:r>
            <a:r>
              <a:rPr b="1" i="1" lang="en" sz="2200"/>
              <a:t> Automation</a:t>
            </a:r>
            <a:endParaRPr b="1" i="1" sz="2200"/>
          </a:p>
          <a:p>
            <a:pPr indent="-368300" lvl="1" marL="914400" rtl="0" algn="l">
              <a:lnSpc>
                <a:spcPct val="150000"/>
              </a:lnSpc>
              <a:spcBef>
                <a:spcPts val="0"/>
              </a:spcBef>
              <a:spcAft>
                <a:spcPts val="0"/>
              </a:spcAft>
              <a:buSzPts val="2200"/>
              <a:buChar char="○"/>
            </a:pPr>
            <a:r>
              <a:rPr b="1" lang="en" sz="2200"/>
              <a:t>Must know</a:t>
            </a:r>
            <a:r>
              <a:rPr lang="en" sz="2200"/>
              <a:t>: </a:t>
            </a:r>
            <a:r>
              <a:rPr i="1" lang="en" sz="2200"/>
              <a:t>Key-Value Pairs/Data Dictionary, Machine Learning</a:t>
            </a:r>
            <a:endParaRPr sz="2200"/>
          </a:p>
          <a:p>
            <a:pPr indent="-368300" lvl="0" marL="457200" rtl="0" algn="l">
              <a:lnSpc>
                <a:spcPct val="150000"/>
              </a:lnSpc>
              <a:spcBef>
                <a:spcPts val="0"/>
              </a:spcBef>
              <a:spcAft>
                <a:spcPts val="0"/>
              </a:spcAft>
              <a:buSzPts val="2200"/>
              <a:buChar char="●"/>
            </a:pPr>
            <a:r>
              <a:rPr lang="en" sz="2200"/>
              <a:t>Adopting </a:t>
            </a:r>
            <a:r>
              <a:rPr b="1" i="1" lang="en" sz="2200">
                <a:solidFill>
                  <a:srgbClr val="FF0000"/>
                </a:solidFill>
              </a:rPr>
              <a:t>Security</a:t>
            </a:r>
            <a:r>
              <a:rPr b="1" i="1" lang="en" sz="2200"/>
              <a:t> Standards</a:t>
            </a:r>
            <a:r>
              <a:rPr lang="en" sz="2200"/>
              <a:t> for Streamlined Data Verification</a:t>
            </a:r>
            <a:endParaRPr b="1" sz="2200"/>
          </a:p>
          <a:p>
            <a:pPr indent="-368300" lvl="1" marL="914400" rtl="0" algn="l">
              <a:lnSpc>
                <a:spcPct val="150000"/>
              </a:lnSpc>
              <a:spcBef>
                <a:spcPts val="0"/>
              </a:spcBef>
              <a:spcAft>
                <a:spcPts val="0"/>
              </a:spcAft>
              <a:buSzPts val="2200"/>
              <a:buChar char="○"/>
            </a:pPr>
            <a:r>
              <a:rPr b="1" lang="en" sz="2200"/>
              <a:t>Must know</a:t>
            </a:r>
            <a:r>
              <a:rPr lang="en" sz="2200"/>
              <a:t>: </a:t>
            </a:r>
            <a:r>
              <a:rPr i="1" lang="en" sz="2200"/>
              <a:t>Technology Standards, Proposal Workflows</a:t>
            </a:r>
            <a:endParaRPr sz="2200"/>
          </a:p>
          <a:p>
            <a:pPr indent="-368300" lvl="0" marL="457200" rtl="0" algn="l">
              <a:lnSpc>
                <a:spcPct val="150000"/>
              </a:lnSpc>
              <a:spcBef>
                <a:spcPts val="0"/>
              </a:spcBef>
              <a:spcAft>
                <a:spcPts val="0"/>
              </a:spcAft>
              <a:buSzPts val="2200"/>
              <a:buChar char="●"/>
            </a:pPr>
            <a:r>
              <a:rPr lang="en" sz="2200"/>
              <a:t>Accelerating</a:t>
            </a:r>
            <a:r>
              <a:rPr lang="en" sz="2200"/>
              <a:t> lifecycles for Product/</a:t>
            </a:r>
            <a:r>
              <a:rPr b="1" i="1" lang="en" sz="2200"/>
              <a:t>Service </a:t>
            </a:r>
            <a:r>
              <a:rPr b="1" i="1" lang="en" sz="2200">
                <a:solidFill>
                  <a:srgbClr val="FF0000"/>
                </a:solidFill>
              </a:rPr>
              <a:t>Deployment</a:t>
            </a:r>
            <a:endParaRPr b="1" i="1" sz="2200">
              <a:solidFill>
                <a:srgbClr val="FF0000"/>
              </a:solidFill>
            </a:endParaRPr>
          </a:p>
          <a:p>
            <a:pPr indent="-368300" lvl="1" marL="914400" rtl="0" algn="l">
              <a:lnSpc>
                <a:spcPct val="150000"/>
              </a:lnSpc>
              <a:spcBef>
                <a:spcPts val="0"/>
              </a:spcBef>
              <a:spcAft>
                <a:spcPts val="0"/>
              </a:spcAft>
              <a:buSzPts val="2200"/>
              <a:buChar char="○"/>
            </a:pPr>
            <a:r>
              <a:rPr b="1" lang="en" sz="2200"/>
              <a:t>Must know</a:t>
            </a:r>
            <a:r>
              <a:rPr lang="en" sz="2200"/>
              <a:t>: </a:t>
            </a:r>
            <a:r>
              <a:rPr i="1" lang="en" sz="2200"/>
              <a:t>Enabling Technologies for DevOps, CI/CD</a:t>
            </a:r>
            <a:endParaRPr sz="2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4"/>
          <p:cNvSpPr txBox="1"/>
          <p:nvPr>
            <p:ph type="ctrTitle"/>
          </p:nvPr>
        </p:nvSpPr>
        <p:spPr>
          <a:xfrm>
            <a:off x="311700" y="1960925"/>
            <a:ext cx="8520600" cy="79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600"/>
              <a:t>Deploying</a:t>
            </a:r>
            <a:r>
              <a:rPr lang="en" sz="3600"/>
              <a:t> Data</a:t>
            </a:r>
            <a:endParaRPr sz="3600"/>
          </a:p>
        </p:txBody>
      </p:sp>
      <p:sp>
        <p:nvSpPr>
          <p:cNvPr id="579" name="Google Shape;579;p6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Balanced Design</a:t>
            </a:r>
            <a:r>
              <a:rPr lang="en"/>
              <a:t>: the defining quality of Operating Systems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5"/>
          <p:cNvSpPr txBox="1"/>
          <p:nvPr>
            <p:ph type="title"/>
          </p:nvPr>
        </p:nvSpPr>
        <p:spPr>
          <a:xfrm>
            <a:off x="311700" y="12994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Thriving with Data under Moore’s Law?</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6"/>
          <p:cNvSpPr txBox="1"/>
          <p:nvPr/>
        </p:nvSpPr>
        <p:spPr>
          <a:xfrm>
            <a:off x="1240537" y="158000"/>
            <a:ext cx="6288300" cy="861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2800">
                <a:solidFill>
                  <a:schemeClr val="dk1"/>
                </a:solidFill>
                <a:latin typeface="Lato"/>
                <a:ea typeface="Lato"/>
                <a:cs typeface="Lato"/>
                <a:sym typeface="Lato"/>
              </a:rPr>
              <a:t>Exponential growth in ICT is </a:t>
            </a:r>
            <a:r>
              <a:rPr b="1" i="1" lang="en" sz="2800">
                <a:solidFill>
                  <a:schemeClr val="dk1"/>
                </a:solidFill>
                <a:latin typeface="Lato"/>
                <a:ea typeface="Lato"/>
                <a:cs typeface="Lato"/>
                <a:sym typeface="Lato"/>
              </a:rPr>
              <a:t>limited</a:t>
            </a:r>
            <a:r>
              <a:rPr lang="en" sz="2800">
                <a:solidFill>
                  <a:schemeClr val="dk1"/>
                </a:solidFill>
                <a:latin typeface="Lato"/>
                <a:ea typeface="Lato"/>
                <a:cs typeface="Lato"/>
                <a:sym typeface="Lato"/>
              </a:rPr>
              <a:t> by three factors</a:t>
            </a:r>
            <a:endParaRPr sz="2100">
              <a:latin typeface="Lato"/>
              <a:ea typeface="Lato"/>
              <a:cs typeface="Lato"/>
              <a:sym typeface="Lato"/>
            </a:endParaRPr>
          </a:p>
        </p:txBody>
      </p:sp>
      <p:sp>
        <p:nvSpPr>
          <p:cNvPr id="590" name="Google Shape;590;p66"/>
          <p:cNvSpPr txBox="1"/>
          <p:nvPr/>
        </p:nvSpPr>
        <p:spPr>
          <a:xfrm>
            <a:off x="5835000" y="1469525"/>
            <a:ext cx="2460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Algorithms for big data that provide unprecedented insights and ability to “fake”</a:t>
            </a:r>
            <a:endParaRPr>
              <a:latin typeface="Lato"/>
              <a:ea typeface="Lato"/>
              <a:cs typeface="Lato"/>
              <a:sym typeface="Lato"/>
            </a:endParaRPr>
          </a:p>
        </p:txBody>
      </p:sp>
      <p:sp>
        <p:nvSpPr>
          <p:cNvPr id="591" name="Google Shape;591;p66"/>
          <p:cNvSpPr txBox="1"/>
          <p:nvPr/>
        </p:nvSpPr>
        <p:spPr>
          <a:xfrm>
            <a:off x="719275" y="3236625"/>
            <a:ext cx="1932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Quantitative e</a:t>
            </a:r>
            <a:r>
              <a:rPr lang="en">
                <a:latin typeface="Lato"/>
                <a:ea typeface="Lato"/>
                <a:cs typeface="Lato"/>
                <a:sym typeface="Lato"/>
              </a:rPr>
              <a:t>xplosion</a:t>
            </a:r>
            <a:r>
              <a:rPr lang="en">
                <a:latin typeface="Lato"/>
                <a:ea typeface="Lato"/>
                <a:cs typeface="Lato"/>
                <a:sym typeface="Lato"/>
              </a:rPr>
              <a:t> of devices</a:t>
            </a:r>
            <a:r>
              <a:rPr lang="en">
                <a:latin typeface="Lato"/>
                <a:ea typeface="Lato"/>
                <a:cs typeface="Lato"/>
                <a:sym typeface="Lato"/>
              </a:rPr>
              <a:t> that produce data,  and their connections to networks</a:t>
            </a:r>
            <a:endParaRPr>
              <a:latin typeface="Lato"/>
              <a:ea typeface="Lato"/>
              <a:cs typeface="Lato"/>
              <a:sym typeface="Lato"/>
            </a:endParaRPr>
          </a:p>
        </p:txBody>
      </p:sp>
      <p:sp>
        <p:nvSpPr>
          <p:cNvPr id="592" name="Google Shape;592;p66"/>
          <p:cNvSpPr txBox="1"/>
          <p:nvPr/>
        </p:nvSpPr>
        <p:spPr>
          <a:xfrm>
            <a:off x="6363000" y="3236625"/>
            <a:ext cx="193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Cheaper Computing and Storage Devices</a:t>
            </a:r>
            <a:endParaRPr>
              <a:latin typeface="Lato"/>
              <a:ea typeface="Lato"/>
              <a:cs typeface="Lato"/>
              <a:sym typeface="Lato"/>
            </a:endParaRPr>
          </a:p>
        </p:txBody>
      </p:sp>
      <p:sp>
        <p:nvSpPr>
          <p:cNvPr id="593" name="Google Shape;593;p66"/>
          <p:cNvSpPr txBox="1"/>
          <p:nvPr/>
        </p:nvSpPr>
        <p:spPr>
          <a:xfrm>
            <a:off x="1600825" y="4655150"/>
            <a:ext cx="556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CCCC"/>
                </a:solidFill>
                <a:latin typeface="Lato"/>
                <a:ea typeface="Lato"/>
                <a:cs typeface="Lato"/>
                <a:sym typeface="Lato"/>
              </a:rPr>
              <a:t>Image source: Dr. Ken Lazarus’s talk on Machine Learning </a:t>
            </a:r>
            <a:endParaRPr>
              <a:solidFill>
                <a:srgbClr val="CCCCCC"/>
              </a:solidFill>
              <a:latin typeface="Lato"/>
              <a:ea typeface="Lato"/>
              <a:cs typeface="Lato"/>
              <a:sym typeface="Lato"/>
            </a:endParaRPr>
          </a:p>
        </p:txBody>
      </p:sp>
      <p:sp>
        <p:nvSpPr>
          <p:cNvPr id="594" name="Google Shape;594;p66"/>
          <p:cNvSpPr/>
          <p:nvPr/>
        </p:nvSpPr>
        <p:spPr>
          <a:xfrm>
            <a:off x="3700725" y="1131575"/>
            <a:ext cx="1776900" cy="1785600"/>
          </a:xfrm>
          <a:prstGeom prst="ellipse">
            <a:avLst/>
          </a:prstGeom>
          <a:solidFill>
            <a:srgbClr val="3D85C6">
              <a:alpha val="502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Algorithms</a:t>
            </a:r>
            <a:endParaRPr>
              <a:solidFill>
                <a:schemeClr val="lt1"/>
              </a:solidFill>
            </a:endParaRPr>
          </a:p>
        </p:txBody>
      </p:sp>
      <p:sp>
        <p:nvSpPr>
          <p:cNvPr id="595" name="Google Shape;595;p66"/>
          <p:cNvSpPr/>
          <p:nvPr/>
        </p:nvSpPr>
        <p:spPr>
          <a:xfrm>
            <a:off x="2865640" y="2397575"/>
            <a:ext cx="1776900" cy="1785600"/>
          </a:xfrm>
          <a:prstGeom prst="ellipse">
            <a:avLst/>
          </a:prstGeom>
          <a:solidFill>
            <a:srgbClr val="FF9900">
              <a:alpha val="5363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Data</a:t>
            </a:r>
            <a:endParaRPr>
              <a:solidFill>
                <a:schemeClr val="lt1"/>
              </a:solidFill>
            </a:endParaRPr>
          </a:p>
        </p:txBody>
      </p:sp>
      <p:sp>
        <p:nvSpPr>
          <p:cNvPr id="596" name="Google Shape;596;p66"/>
          <p:cNvSpPr/>
          <p:nvPr/>
        </p:nvSpPr>
        <p:spPr>
          <a:xfrm>
            <a:off x="4501450" y="2397575"/>
            <a:ext cx="1776900" cy="1785600"/>
          </a:xfrm>
          <a:prstGeom prst="ellipse">
            <a:avLst/>
          </a:prstGeom>
          <a:solidFill>
            <a:srgbClr val="6AA84F">
              <a:alpha val="51959"/>
            </a:srgbClr>
          </a:solid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Computing Power</a:t>
            </a:r>
            <a:endParaRPr>
              <a:solidFill>
                <a:schemeClr val="lt1"/>
              </a:solidFill>
            </a:endParaRPr>
          </a:p>
        </p:txBody>
      </p:sp>
      <p:cxnSp>
        <p:nvCxnSpPr>
          <p:cNvPr id="597" name="Google Shape;597;p66"/>
          <p:cNvCxnSpPr>
            <a:endCxn id="598" idx="3"/>
          </p:cNvCxnSpPr>
          <p:nvPr/>
        </p:nvCxnSpPr>
        <p:spPr>
          <a:xfrm rot="10800000">
            <a:off x="2369600" y="1931125"/>
            <a:ext cx="2202300" cy="1002600"/>
          </a:xfrm>
          <a:prstGeom prst="straightConnector1">
            <a:avLst/>
          </a:prstGeom>
          <a:noFill/>
          <a:ln cap="flat" cmpd="sng" w="9525">
            <a:solidFill>
              <a:schemeClr val="dk2"/>
            </a:solidFill>
            <a:prstDash val="solid"/>
            <a:round/>
            <a:headEnd len="med" w="med" type="none"/>
            <a:tailEnd len="med" w="med" type="triangle"/>
          </a:ln>
        </p:spPr>
      </p:cxnSp>
      <p:sp>
        <p:nvSpPr>
          <p:cNvPr id="598" name="Google Shape;598;p66"/>
          <p:cNvSpPr txBox="1"/>
          <p:nvPr/>
        </p:nvSpPr>
        <p:spPr>
          <a:xfrm>
            <a:off x="436700" y="1084525"/>
            <a:ext cx="19329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Lato"/>
                <a:ea typeface="Lato"/>
                <a:cs typeface="Lato"/>
                <a:sym typeface="Lato"/>
              </a:rPr>
              <a:t>CAP Theorem</a:t>
            </a:r>
            <a:r>
              <a:rPr lang="en">
                <a:latin typeface="Lato"/>
                <a:ea typeface="Lato"/>
                <a:cs typeface="Lato"/>
                <a:sym typeface="Lato"/>
              </a:rPr>
              <a:t>: In many cases, tradeoffs between algorithm, data, and computing powers must compromise one of three factors.</a:t>
            </a:r>
            <a:endParaRPr>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7"/>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Balancing the CAP Limitations</a:t>
            </a:r>
            <a:endParaRPr/>
          </a:p>
        </p:txBody>
      </p:sp>
      <p:pic>
        <p:nvPicPr>
          <p:cNvPr id="604" name="Google Shape;604;p67">
            <a:hlinkClick r:id="rId3"/>
          </p:cNvPr>
          <p:cNvPicPr preferRelativeResize="0"/>
          <p:nvPr/>
        </p:nvPicPr>
        <p:blipFill>
          <a:blip r:embed="rId4">
            <a:alphaModFix/>
          </a:blip>
          <a:stretch>
            <a:fillRect/>
          </a:stretch>
        </p:blipFill>
        <p:spPr>
          <a:xfrm>
            <a:off x="904912" y="963912"/>
            <a:ext cx="3686975" cy="3292175"/>
          </a:xfrm>
          <a:prstGeom prst="rect">
            <a:avLst/>
          </a:prstGeom>
          <a:noFill/>
          <a:ln>
            <a:noFill/>
          </a:ln>
        </p:spPr>
      </p:pic>
      <p:sp>
        <p:nvSpPr>
          <p:cNvPr id="605" name="Google Shape;605;p67"/>
          <p:cNvSpPr txBox="1"/>
          <p:nvPr/>
        </p:nvSpPr>
        <p:spPr>
          <a:xfrm>
            <a:off x="184438" y="4449875"/>
            <a:ext cx="51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Source: </a:t>
            </a:r>
            <a:r>
              <a:rPr lang="en" u="sng">
                <a:solidFill>
                  <a:schemeClr val="hlink"/>
                </a:solidFill>
                <a:hlinkClick r:id="rId5"/>
              </a:rPr>
              <a:t>https://www.bmc.com/blogs/cap-theorem/</a:t>
            </a:r>
            <a:endParaRPr/>
          </a:p>
        </p:txBody>
      </p:sp>
      <p:sp>
        <p:nvSpPr>
          <p:cNvPr id="606" name="Google Shape;606;p67"/>
          <p:cNvSpPr/>
          <p:nvPr/>
        </p:nvSpPr>
        <p:spPr>
          <a:xfrm>
            <a:off x="4878575" y="2205475"/>
            <a:ext cx="1005300" cy="639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7"/>
          <p:cNvSpPr txBox="1"/>
          <p:nvPr/>
        </p:nvSpPr>
        <p:spPr>
          <a:xfrm>
            <a:off x="4475438" y="3008175"/>
            <a:ext cx="18315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Once</a:t>
            </a:r>
            <a:r>
              <a:rPr lang="en"/>
              <a:t> Moore’s Law is taken into consideration,</a:t>
            </a:r>
            <a:endParaRPr/>
          </a:p>
          <a:p>
            <a:pPr indent="0" lvl="0" marL="0" rtl="0" algn="ctr">
              <a:spcBef>
                <a:spcPts val="0"/>
              </a:spcBef>
              <a:spcAft>
                <a:spcPts val="0"/>
              </a:spcAft>
              <a:buNone/>
            </a:pPr>
            <a:r>
              <a:rPr lang="en"/>
              <a:t>the </a:t>
            </a:r>
            <a:r>
              <a:rPr b="1" i="1" lang="en"/>
              <a:t>limitation</a:t>
            </a:r>
            <a:r>
              <a:rPr lang="en"/>
              <a:t> should be shifted exponentially, too.</a:t>
            </a:r>
            <a:endParaRPr/>
          </a:p>
        </p:txBody>
      </p:sp>
      <p:sp>
        <p:nvSpPr>
          <p:cNvPr id="608" name="Google Shape;608;p67"/>
          <p:cNvSpPr/>
          <p:nvPr/>
        </p:nvSpPr>
        <p:spPr>
          <a:xfrm>
            <a:off x="6210300" y="1317050"/>
            <a:ext cx="1917000" cy="7482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lt1"/>
                </a:solidFill>
              </a:rPr>
              <a:t>Algorithms</a:t>
            </a:r>
            <a:r>
              <a:rPr lang="en" sz="1200">
                <a:solidFill>
                  <a:schemeClr val="lt1"/>
                </a:solidFill>
              </a:rPr>
              <a:t> </a:t>
            </a:r>
            <a:endParaRPr sz="1200">
              <a:solidFill>
                <a:schemeClr val="lt1"/>
              </a:solidFill>
            </a:endParaRPr>
          </a:p>
          <a:p>
            <a:pPr indent="0" lvl="0" marL="0" rtl="0" algn="ctr">
              <a:spcBef>
                <a:spcPts val="0"/>
              </a:spcBef>
              <a:spcAft>
                <a:spcPts val="0"/>
              </a:spcAft>
              <a:buNone/>
            </a:pPr>
            <a:r>
              <a:rPr lang="en" sz="1200">
                <a:solidFill>
                  <a:schemeClr val="lt1"/>
                </a:solidFill>
              </a:rPr>
              <a:t>that </a:t>
            </a:r>
            <a:r>
              <a:rPr b="1" i="1" lang="en" sz="1200">
                <a:solidFill>
                  <a:srgbClr val="FF0000"/>
                </a:solidFill>
              </a:rPr>
              <a:t>Correctly</a:t>
            </a:r>
            <a:r>
              <a:rPr lang="en" sz="1200">
                <a:solidFill>
                  <a:schemeClr val="lt1"/>
                </a:solidFill>
              </a:rPr>
              <a:t> Synchronizes Data Content</a:t>
            </a:r>
            <a:endParaRPr sz="1200">
              <a:solidFill>
                <a:schemeClr val="lt1"/>
              </a:solidFill>
            </a:endParaRPr>
          </a:p>
        </p:txBody>
      </p:sp>
      <p:sp>
        <p:nvSpPr>
          <p:cNvPr id="609" name="Google Shape;609;p67"/>
          <p:cNvSpPr/>
          <p:nvPr/>
        </p:nvSpPr>
        <p:spPr>
          <a:xfrm>
            <a:off x="6210300" y="2235888"/>
            <a:ext cx="1917000" cy="748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lt1"/>
                </a:solidFill>
              </a:rPr>
              <a:t>Data</a:t>
            </a:r>
            <a:r>
              <a:rPr lang="en" sz="1200">
                <a:solidFill>
                  <a:schemeClr val="lt1"/>
                </a:solidFill>
              </a:rPr>
              <a:t> </a:t>
            </a:r>
            <a:endParaRPr sz="1200">
              <a:solidFill>
                <a:schemeClr val="lt1"/>
              </a:solidFill>
            </a:endParaRPr>
          </a:p>
          <a:p>
            <a:pPr indent="0" lvl="0" marL="0" rtl="0" algn="ctr">
              <a:spcBef>
                <a:spcPts val="0"/>
              </a:spcBef>
              <a:spcAft>
                <a:spcPts val="0"/>
              </a:spcAft>
              <a:buNone/>
            </a:pPr>
            <a:r>
              <a:rPr lang="en" sz="1200">
                <a:solidFill>
                  <a:schemeClr val="lt1"/>
                </a:solidFill>
              </a:rPr>
              <a:t>that are </a:t>
            </a:r>
            <a:r>
              <a:rPr b="1" i="1" lang="en" sz="1200">
                <a:solidFill>
                  <a:srgbClr val="FF0000"/>
                </a:solidFill>
              </a:rPr>
              <a:t>legitimate</a:t>
            </a:r>
            <a:r>
              <a:rPr lang="en" sz="1200">
                <a:solidFill>
                  <a:schemeClr val="lt1"/>
                </a:solidFill>
              </a:rPr>
              <a:t> to collect and </a:t>
            </a:r>
            <a:r>
              <a:rPr b="1" i="1" lang="en" sz="1200">
                <a:solidFill>
                  <a:srgbClr val="FF0000"/>
                </a:solidFill>
              </a:rPr>
              <a:t>fit</a:t>
            </a:r>
            <a:r>
              <a:rPr lang="en" sz="1200">
                <a:solidFill>
                  <a:schemeClr val="lt1"/>
                </a:solidFill>
              </a:rPr>
              <a:t> everywhere</a:t>
            </a:r>
            <a:endParaRPr sz="1200">
              <a:solidFill>
                <a:schemeClr val="lt1"/>
              </a:solidFill>
            </a:endParaRPr>
          </a:p>
        </p:txBody>
      </p:sp>
      <p:sp>
        <p:nvSpPr>
          <p:cNvPr id="610" name="Google Shape;610;p67"/>
          <p:cNvSpPr/>
          <p:nvPr/>
        </p:nvSpPr>
        <p:spPr>
          <a:xfrm>
            <a:off x="6210300" y="3081888"/>
            <a:ext cx="1917000" cy="748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lt1"/>
                </a:solidFill>
              </a:rPr>
              <a:t>Compute Power</a:t>
            </a:r>
            <a:r>
              <a:rPr lang="en" sz="1200">
                <a:solidFill>
                  <a:schemeClr val="lt1"/>
                </a:solidFill>
              </a:rPr>
              <a:t> </a:t>
            </a:r>
            <a:endParaRPr sz="1200">
              <a:solidFill>
                <a:schemeClr val="lt1"/>
              </a:solidFill>
            </a:endParaRPr>
          </a:p>
          <a:p>
            <a:pPr indent="0" lvl="0" marL="0" rtl="0" algn="ctr">
              <a:spcBef>
                <a:spcPts val="0"/>
              </a:spcBef>
              <a:spcAft>
                <a:spcPts val="0"/>
              </a:spcAft>
              <a:buNone/>
            </a:pPr>
            <a:r>
              <a:rPr lang="en" sz="1200">
                <a:solidFill>
                  <a:schemeClr val="lt1"/>
                </a:solidFill>
              </a:rPr>
              <a:t>to be </a:t>
            </a:r>
            <a:r>
              <a:rPr b="1" i="1" lang="en" sz="1200">
                <a:solidFill>
                  <a:srgbClr val="FF0000"/>
                </a:solidFill>
              </a:rPr>
              <a:t>cheaply replicated</a:t>
            </a:r>
            <a:r>
              <a:rPr lang="en" sz="1200">
                <a:solidFill>
                  <a:schemeClr val="lt1"/>
                </a:solidFill>
              </a:rPr>
              <a:t> for fault tolerance</a:t>
            </a:r>
            <a:endParaRPr sz="1200">
              <a:solidFill>
                <a:schemeClr val="lt1"/>
              </a:solidFill>
            </a:endParaRPr>
          </a:p>
        </p:txBody>
      </p:sp>
      <p:sp>
        <p:nvSpPr>
          <p:cNvPr id="611" name="Google Shape;611;p67"/>
          <p:cNvSpPr/>
          <p:nvPr/>
        </p:nvSpPr>
        <p:spPr>
          <a:xfrm>
            <a:off x="2239875" y="1349150"/>
            <a:ext cx="2027400" cy="7482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0000"/>
                </a:solidFill>
              </a:rPr>
              <a:t>C</a:t>
            </a:r>
            <a:r>
              <a:rPr b="1" i="1" lang="en" sz="1300">
                <a:solidFill>
                  <a:schemeClr val="lt1"/>
                </a:solidFill>
              </a:rPr>
              <a:t>onsistency</a:t>
            </a:r>
            <a:r>
              <a:rPr lang="en" sz="1300">
                <a:solidFill>
                  <a:schemeClr val="lt1"/>
                </a:solidFill>
              </a:rPr>
              <a:t> </a:t>
            </a:r>
            <a:endParaRPr sz="1300">
              <a:solidFill>
                <a:schemeClr val="lt1"/>
              </a:solidFill>
            </a:endParaRPr>
          </a:p>
          <a:p>
            <a:pPr indent="0" lvl="0" marL="0" rtl="0" algn="ctr">
              <a:spcBef>
                <a:spcPts val="0"/>
              </a:spcBef>
              <a:spcAft>
                <a:spcPts val="0"/>
              </a:spcAft>
              <a:buNone/>
            </a:pPr>
            <a:r>
              <a:rPr lang="en" sz="1300">
                <a:solidFill>
                  <a:schemeClr val="lt1"/>
                </a:solidFill>
              </a:rPr>
              <a:t>All reads receives the most recent write or an error</a:t>
            </a:r>
            <a:endParaRPr sz="1300">
              <a:solidFill>
                <a:schemeClr val="lt1"/>
              </a:solidFill>
            </a:endParaRPr>
          </a:p>
        </p:txBody>
      </p:sp>
      <p:sp>
        <p:nvSpPr>
          <p:cNvPr id="612" name="Google Shape;612;p67"/>
          <p:cNvSpPr/>
          <p:nvPr/>
        </p:nvSpPr>
        <p:spPr>
          <a:xfrm>
            <a:off x="2239875" y="2150875"/>
            <a:ext cx="2027400" cy="784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FF0000"/>
                </a:solidFill>
              </a:rPr>
              <a:t>A</a:t>
            </a:r>
            <a:r>
              <a:rPr b="1" i="1" lang="en" sz="1200">
                <a:solidFill>
                  <a:schemeClr val="lt1"/>
                </a:solidFill>
              </a:rPr>
              <a:t>vailability</a:t>
            </a:r>
            <a:r>
              <a:rPr lang="en" sz="1200">
                <a:solidFill>
                  <a:schemeClr val="lt1"/>
                </a:solidFill>
              </a:rPr>
              <a:t> </a:t>
            </a:r>
            <a:endParaRPr sz="1200">
              <a:solidFill>
                <a:schemeClr val="lt1"/>
              </a:solidFill>
            </a:endParaRPr>
          </a:p>
          <a:p>
            <a:pPr indent="0" lvl="0" marL="0" rtl="0" algn="ctr">
              <a:spcBef>
                <a:spcPts val="0"/>
              </a:spcBef>
              <a:spcAft>
                <a:spcPts val="0"/>
              </a:spcAft>
              <a:buNone/>
            </a:pPr>
            <a:r>
              <a:rPr lang="en" sz="1200">
                <a:solidFill>
                  <a:schemeClr val="lt1"/>
                </a:solidFill>
              </a:rPr>
              <a:t>All reads contain data, but it might not be the most recent</a:t>
            </a:r>
            <a:endParaRPr sz="1200">
              <a:solidFill>
                <a:schemeClr val="lt1"/>
              </a:solidFill>
            </a:endParaRPr>
          </a:p>
        </p:txBody>
      </p:sp>
      <p:sp>
        <p:nvSpPr>
          <p:cNvPr id="613" name="Google Shape;613;p67"/>
          <p:cNvSpPr/>
          <p:nvPr/>
        </p:nvSpPr>
        <p:spPr>
          <a:xfrm>
            <a:off x="2239875" y="3008175"/>
            <a:ext cx="2027400" cy="7848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FF0000"/>
                </a:solidFill>
              </a:rPr>
              <a:t>P</a:t>
            </a:r>
            <a:r>
              <a:rPr b="1" i="1" lang="en" sz="1200">
                <a:solidFill>
                  <a:schemeClr val="lt1"/>
                </a:solidFill>
              </a:rPr>
              <a:t>artition Tolerance</a:t>
            </a:r>
            <a:r>
              <a:rPr lang="en" sz="1200">
                <a:solidFill>
                  <a:schemeClr val="lt1"/>
                </a:solidFill>
              </a:rPr>
              <a:t> </a:t>
            </a:r>
            <a:endParaRPr sz="1200">
              <a:solidFill>
                <a:schemeClr val="lt1"/>
              </a:solidFill>
            </a:endParaRPr>
          </a:p>
          <a:p>
            <a:pPr indent="0" lvl="0" marL="0" rtl="0" algn="ctr">
              <a:spcBef>
                <a:spcPts val="0"/>
              </a:spcBef>
              <a:spcAft>
                <a:spcPts val="0"/>
              </a:spcAft>
              <a:buNone/>
            </a:pPr>
            <a:r>
              <a:rPr lang="en" sz="1200">
                <a:solidFill>
                  <a:schemeClr val="lt1"/>
                </a:solidFill>
              </a:rPr>
              <a:t>The system continues to operate despite network failures</a:t>
            </a:r>
            <a:endParaRPr sz="1200">
              <a:solidFill>
                <a:schemeClr val="lt1"/>
              </a:solidFill>
            </a:endParaRPr>
          </a:p>
        </p:txBody>
      </p:sp>
      <p:pic>
        <p:nvPicPr>
          <p:cNvPr id="614" name="Google Shape;614;p67"/>
          <p:cNvPicPr preferRelativeResize="0"/>
          <p:nvPr/>
        </p:nvPicPr>
        <p:blipFill>
          <a:blip r:embed="rId6">
            <a:alphaModFix/>
          </a:blip>
          <a:stretch>
            <a:fillRect/>
          </a:stretch>
        </p:blipFill>
        <p:spPr>
          <a:xfrm>
            <a:off x="4671913" y="1082192"/>
            <a:ext cx="1418613" cy="1068683"/>
          </a:xfrm>
          <a:prstGeom prst="rect">
            <a:avLst/>
          </a:prstGeom>
          <a:noFill/>
          <a:ln>
            <a:noFill/>
          </a:ln>
        </p:spPr>
      </p:pic>
      <p:sp>
        <p:nvSpPr>
          <p:cNvPr id="615" name="Google Shape;615;p67"/>
          <p:cNvSpPr txBox="1"/>
          <p:nvPr/>
        </p:nvSpPr>
        <p:spPr>
          <a:xfrm>
            <a:off x="8160900" y="1434650"/>
            <a:ext cx="1005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B5394"/>
                </a:solidFill>
                <a:uFill>
                  <a:noFill/>
                </a:uFill>
                <a:latin typeface="Lato"/>
                <a:ea typeface="Lato"/>
                <a:cs typeface="Lato"/>
                <a:sym typeface="Lato"/>
                <a:hlinkClick r:id="rId7">
                  <a:extLst>
                    <a:ext uri="{A12FA001-AC4F-418D-AE19-62706E023703}">
                      <ahyp:hlinkClr val="tx"/>
                    </a:ext>
                  </a:extLst>
                </a:hlinkClick>
              </a:rPr>
              <a:t>Soundness</a:t>
            </a:r>
            <a:endParaRPr b="1" sz="1100">
              <a:solidFill>
                <a:srgbClr val="0B5394"/>
              </a:solidFill>
              <a:latin typeface="Lato"/>
              <a:ea typeface="Lato"/>
              <a:cs typeface="Lato"/>
              <a:sym typeface="Lato"/>
            </a:endParaRPr>
          </a:p>
        </p:txBody>
      </p:sp>
      <p:sp>
        <p:nvSpPr>
          <p:cNvPr id="616" name="Google Shape;616;p67"/>
          <p:cNvSpPr txBox="1"/>
          <p:nvPr/>
        </p:nvSpPr>
        <p:spPr>
          <a:xfrm>
            <a:off x="8183850" y="2294700"/>
            <a:ext cx="9594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C4587"/>
                </a:solidFill>
                <a:uFill>
                  <a:noFill/>
                </a:uFill>
                <a:latin typeface="Lato"/>
                <a:ea typeface="Lato"/>
                <a:cs typeface="Lato"/>
                <a:sym typeface="Lato"/>
                <a:hlinkClick r:id="rId8">
                  <a:extLst>
                    <a:ext uri="{A12FA001-AC4F-418D-AE19-62706E023703}">
                      <ahyp:hlinkClr val="tx"/>
                    </a:ext>
                  </a:extLst>
                </a:hlinkClick>
              </a:rPr>
              <a:t>Precision</a:t>
            </a:r>
            <a:endParaRPr b="1" sz="1100">
              <a:solidFill>
                <a:srgbClr val="1C4587"/>
              </a:solidFill>
              <a:latin typeface="Lato"/>
              <a:ea typeface="Lato"/>
              <a:cs typeface="Lato"/>
              <a:sym typeface="Lato"/>
            </a:endParaRPr>
          </a:p>
        </p:txBody>
      </p:sp>
      <p:sp>
        <p:nvSpPr>
          <p:cNvPr id="617" name="Google Shape;617;p67"/>
          <p:cNvSpPr txBox="1"/>
          <p:nvPr/>
        </p:nvSpPr>
        <p:spPr>
          <a:xfrm>
            <a:off x="8127300" y="3154750"/>
            <a:ext cx="10725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C4587"/>
                </a:solidFill>
                <a:uFill>
                  <a:noFill/>
                </a:uFill>
                <a:latin typeface="Lato"/>
                <a:ea typeface="Lato"/>
                <a:cs typeface="Lato"/>
                <a:sym typeface="Lato"/>
                <a:hlinkClick r:id="rId9">
                  <a:extLst>
                    <a:ext uri="{A12FA001-AC4F-418D-AE19-62706E023703}">
                      <ahyp:hlinkClr val="tx"/>
                    </a:ext>
                  </a:extLst>
                </a:hlinkClick>
              </a:rPr>
              <a:t>Termination</a:t>
            </a:r>
            <a:endParaRPr b="1" sz="1100">
              <a:solidFill>
                <a:srgbClr val="1C4587"/>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8"/>
          <p:cNvSpPr txBox="1"/>
          <p:nvPr>
            <p:ph type="title"/>
          </p:nvPr>
        </p:nvSpPr>
        <p:spPr>
          <a:xfrm>
            <a:off x="311700" y="189600"/>
            <a:ext cx="8520600" cy="528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 Automated Solution that spans Three Domains</a:t>
            </a:r>
            <a:endParaRPr/>
          </a:p>
        </p:txBody>
      </p:sp>
      <p:pic>
        <p:nvPicPr>
          <p:cNvPr id="623" name="Google Shape;623;p68"/>
          <p:cNvPicPr preferRelativeResize="0"/>
          <p:nvPr/>
        </p:nvPicPr>
        <p:blipFill>
          <a:blip r:embed="rId3">
            <a:alphaModFix/>
          </a:blip>
          <a:stretch>
            <a:fillRect/>
          </a:stretch>
        </p:blipFill>
        <p:spPr>
          <a:xfrm>
            <a:off x="5061949" y="2683976"/>
            <a:ext cx="536899" cy="450644"/>
          </a:xfrm>
          <a:prstGeom prst="rect">
            <a:avLst/>
          </a:prstGeom>
          <a:noFill/>
          <a:ln>
            <a:noFill/>
          </a:ln>
        </p:spPr>
      </p:pic>
      <p:sp>
        <p:nvSpPr>
          <p:cNvPr id="624" name="Google Shape;624;p68"/>
          <p:cNvSpPr/>
          <p:nvPr/>
        </p:nvSpPr>
        <p:spPr>
          <a:xfrm rot="8699061">
            <a:off x="5745001" y="3615257"/>
            <a:ext cx="834437" cy="692284"/>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8"/>
          <p:cNvSpPr/>
          <p:nvPr/>
        </p:nvSpPr>
        <p:spPr>
          <a:xfrm rot="-2700000">
            <a:off x="2379554" y="3451203"/>
            <a:ext cx="834527" cy="692399"/>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8"/>
          <p:cNvSpPr/>
          <p:nvPr/>
        </p:nvSpPr>
        <p:spPr>
          <a:xfrm rot="2700000">
            <a:off x="4241059" y="2104243"/>
            <a:ext cx="829861" cy="681368"/>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8"/>
          <p:cNvSpPr txBox="1"/>
          <p:nvPr/>
        </p:nvSpPr>
        <p:spPr>
          <a:xfrm>
            <a:off x="4037688" y="2533575"/>
            <a:ext cx="106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Validate</a:t>
            </a:r>
            <a:endParaRPr/>
          </a:p>
        </p:txBody>
      </p:sp>
      <p:sp>
        <p:nvSpPr>
          <p:cNvPr id="628" name="Google Shape;628;p68"/>
          <p:cNvSpPr txBox="1"/>
          <p:nvPr/>
        </p:nvSpPr>
        <p:spPr>
          <a:xfrm>
            <a:off x="5061950" y="3670350"/>
            <a:ext cx="121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Deploy</a:t>
            </a:r>
            <a:endParaRPr/>
          </a:p>
        </p:txBody>
      </p:sp>
      <p:sp>
        <p:nvSpPr>
          <p:cNvPr id="629" name="Google Shape;629;p68"/>
          <p:cNvSpPr txBox="1"/>
          <p:nvPr/>
        </p:nvSpPr>
        <p:spPr>
          <a:xfrm>
            <a:off x="2587500" y="3761300"/>
            <a:ext cx="135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Develop</a:t>
            </a:r>
            <a:endParaRPr/>
          </a:p>
        </p:txBody>
      </p:sp>
      <p:sp>
        <p:nvSpPr>
          <p:cNvPr id="630" name="Google Shape;630;p68"/>
          <p:cNvSpPr/>
          <p:nvPr/>
        </p:nvSpPr>
        <p:spPr>
          <a:xfrm>
            <a:off x="339975" y="3540550"/>
            <a:ext cx="1917000" cy="7482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lt1"/>
                </a:solidFill>
              </a:rPr>
              <a:t>Algorithms</a:t>
            </a:r>
            <a:r>
              <a:rPr lang="en" sz="1200">
                <a:solidFill>
                  <a:schemeClr val="lt1"/>
                </a:solidFill>
              </a:rPr>
              <a:t> </a:t>
            </a:r>
            <a:endParaRPr sz="1200">
              <a:solidFill>
                <a:schemeClr val="lt1"/>
              </a:solidFill>
            </a:endParaRPr>
          </a:p>
          <a:p>
            <a:pPr indent="0" lvl="0" marL="0" rtl="0" algn="ctr">
              <a:spcBef>
                <a:spcPts val="0"/>
              </a:spcBef>
              <a:spcAft>
                <a:spcPts val="0"/>
              </a:spcAft>
              <a:buNone/>
            </a:pPr>
            <a:r>
              <a:rPr lang="en" sz="1200">
                <a:solidFill>
                  <a:schemeClr val="lt1"/>
                </a:solidFill>
              </a:rPr>
              <a:t>that </a:t>
            </a:r>
            <a:r>
              <a:rPr b="1" i="1" lang="en" sz="1200">
                <a:solidFill>
                  <a:srgbClr val="FF0000"/>
                </a:solidFill>
              </a:rPr>
              <a:t>Correctly</a:t>
            </a:r>
            <a:r>
              <a:rPr lang="en" sz="1200">
                <a:solidFill>
                  <a:schemeClr val="lt1"/>
                </a:solidFill>
              </a:rPr>
              <a:t> Synchronizes Data Content</a:t>
            </a:r>
            <a:endParaRPr sz="1200">
              <a:solidFill>
                <a:schemeClr val="lt1"/>
              </a:solidFill>
            </a:endParaRPr>
          </a:p>
        </p:txBody>
      </p:sp>
      <p:sp>
        <p:nvSpPr>
          <p:cNvPr id="631" name="Google Shape;631;p68"/>
          <p:cNvSpPr/>
          <p:nvPr/>
        </p:nvSpPr>
        <p:spPr>
          <a:xfrm>
            <a:off x="3613513" y="1151725"/>
            <a:ext cx="1917000" cy="7482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lt1"/>
                </a:solidFill>
              </a:rPr>
              <a:t>Data</a:t>
            </a:r>
            <a:r>
              <a:rPr lang="en" sz="1200">
                <a:solidFill>
                  <a:schemeClr val="lt1"/>
                </a:solidFill>
              </a:rPr>
              <a:t> </a:t>
            </a:r>
            <a:endParaRPr sz="1200">
              <a:solidFill>
                <a:schemeClr val="lt1"/>
              </a:solidFill>
            </a:endParaRPr>
          </a:p>
          <a:p>
            <a:pPr indent="0" lvl="0" marL="0" rtl="0" algn="ctr">
              <a:spcBef>
                <a:spcPts val="0"/>
              </a:spcBef>
              <a:spcAft>
                <a:spcPts val="0"/>
              </a:spcAft>
              <a:buNone/>
            </a:pPr>
            <a:r>
              <a:rPr lang="en" sz="1200">
                <a:solidFill>
                  <a:schemeClr val="lt1"/>
                </a:solidFill>
              </a:rPr>
              <a:t>that are </a:t>
            </a:r>
            <a:r>
              <a:rPr b="1" i="1" lang="en" sz="1200">
                <a:solidFill>
                  <a:srgbClr val="FF0000"/>
                </a:solidFill>
              </a:rPr>
              <a:t>legitimate</a:t>
            </a:r>
            <a:r>
              <a:rPr lang="en" sz="1200">
                <a:solidFill>
                  <a:schemeClr val="lt1"/>
                </a:solidFill>
              </a:rPr>
              <a:t> to collect and </a:t>
            </a:r>
            <a:r>
              <a:rPr b="1" i="1" lang="en" sz="1200">
                <a:solidFill>
                  <a:srgbClr val="FF0000"/>
                </a:solidFill>
              </a:rPr>
              <a:t>fit</a:t>
            </a:r>
            <a:r>
              <a:rPr lang="en" sz="1200">
                <a:solidFill>
                  <a:schemeClr val="lt1"/>
                </a:solidFill>
              </a:rPr>
              <a:t> everywhere</a:t>
            </a:r>
            <a:endParaRPr sz="1200">
              <a:solidFill>
                <a:schemeClr val="lt1"/>
              </a:solidFill>
            </a:endParaRPr>
          </a:p>
        </p:txBody>
      </p:sp>
      <p:sp>
        <p:nvSpPr>
          <p:cNvPr id="632" name="Google Shape;632;p68"/>
          <p:cNvSpPr/>
          <p:nvPr/>
        </p:nvSpPr>
        <p:spPr>
          <a:xfrm>
            <a:off x="6702525" y="3540538"/>
            <a:ext cx="1917000" cy="7482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lt1"/>
                </a:solidFill>
              </a:rPr>
              <a:t>Compute Power</a:t>
            </a:r>
            <a:r>
              <a:rPr lang="en" sz="1200">
                <a:solidFill>
                  <a:schemeClr val="lt1"/>
                </a:solidFill>
              </a:rPr>
              <a:t> </a:t>
            </a:r>
            <a:endParaRPr sz="1200">
              <a:solidFill>
                <a:schemeClr val="lt1"/>
              </a:solidFill>
            </a:endParaRPr>
          </a:p>
          <a:p>
            <a:pPr indent="0" lvl="0" marL="0" rtl="0" algn="ctr">
              <a:spcBef>
                <a:spcPts val="0"/>
              </a:spcBef>
              <a:spcAft>
                <a:spcPts val="0"/>
              </a:spcAft>
              <a:buNone/>
            </a:pPr>
            <a:r>
              <a:rPr lang="en" sz="1200">
                <a:solidFill>
                  <a:schemeClr val="lt1"/>
                </a:solidFill>
              </a:rPr>
              <a:t>to be </a:t>
            </a:r>
            <a:r>
              <a:rPr b="1" i="1" lang="en" sz="1200">
                <a:solidFill>
                  <a:srgbClr val="FF0000"/>
                </a:solidFill>
              </a:rPr>
              <a:t>cheaply replicated</a:t>
            </a:r>
            <a:r>
              <a:rPr lang="en" sz="1200">
                <a:solidFill>
                  <a:schemeClr val="lt1"/>
                </a:solidFill>
              </a:rPr>
              <a:t> for fault tolerance</a:t>
            </a:r>
            <a:endParaRPr sz="1200">
              <a:solidFill>
                <a:schemeClr val="lt1"/>
              </a:solidFill>
            </a:endParaRPr>
          </a:p>
        </p:txBody>
      </p:sp>
      <p:pic>
        <p:nvPicPr>
          <p:cNvPr id="633" name="Google Shape;633;p68"/>
          <p:cNvPicPr preferRelativeResize="0"/>
          <p:nvPr/>
        </p:nvPicPr>
        <p:blipFill rotWithShape="1">
          <a:blip r:embed="rId4">
            <a:alphaModFix/>
          </a:blip>
          <a:srcRect b="5419" l="0" r="0" t="10171"/>
          <a:stretch/>
        </p:blipFill>
        <p:spPr>
          <a:xfrm>
            <a:off x="3401450" y="4247855"/>
            <a:ext cx="1173875" cy="528171"/>
          </a:xfrm>
          <a:prstGeom prst="rect">
            <a:avLst/>
          </a:prstGeom>
          <a:noFill/>
          <a:ln>
            <a:noFill/>
          </a:ln>
        </p:spPr>
      </p:pic>
      <p:pic>
        <p:nvPicPr>
          <p:cNvPr id="634" name="Google Shape;634;p68"/>
          <p:cNvPicPr preferRelativeResize="0"/>
          <p:nvPr/>
        </p:nvPicPr>
        <p:blipFill>
          <a:blip r:embed="rId5">
            <a:alphaModFix/>
          </a:blip>
          <a:stretch>
            <a:fillRect/>
          </a:stretch>
        </p:blipFill>
        <p:spPr>
          <a:xfrm>
            <a:off x="3139350" y="2968786"/>
            <a:ext cx="382750" cy="382780"/>
          </a:xfrm>
          <a:prstGeom prst="rect">
            <a:avLst/>
          </a:prstGeom>
          <a:noFill/>
          <a:ln>
            <a:noFill/>
          </a:ln>
        </p:spPr>
      </p:pic>
      <p:sp>
        <p:nvSpPr>
          <p:cNvPr id="635" name="Google Shape;635;p68"/>
          <p:cNvSpPr txBox="1"/>
          <p:nvPr/>
        </p:nvSpPr>
        <p:spPr>
          <a:xfrm>
            <a:off x="3188100" y="3288725"/>
            <a:ext cx="849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Browsers</a:t>
            </a:r>
            <a:endParaRPr sz="900">
              <a:latin typeface="Lato"/>
              <a:ea typeface="Lato"/>
              <a:cs typeface="Lato"/>
              <a:sym typeface="Lato"/>
            </a:endParaRPr>
          </a:p>
        </p:txBody>
      </p:sp>
      <p:pic>
        <p:nvPicPr>
          <p:cNvPr id="636" name="Google Shape;636;p68"/>
          <p:cNvPicPr preferRelativeResize="0"/>
          <p:nvPr/>
        </p:nvPicPr>
        <p:blipFill rotWithShape="1">
          <a:blip r:embed="rId6">
            <a:alphaModFix/>
          </a:blip>
          <a:srcRect b="0" l="0" r="81646" t="0"/>
          <a:stretch/>
        </p:blipFill>
        <p:spPr>
          <a:xfrm>
            <a:off x="5621916" y="3079101"/>
            <a:ext cx="489933" cy="433045"/>
          </a:xfrm>
          <a:prstGeom prst="rect">
            <a:avLst/>
          </a:prstGeom>
          <a:noFill/>
          <a:ln>
            <a:noFill/>
          </a:ln>
        </p:spPr>
      </p:pic>
      <p:pic>
        <p:nvPicPr>
          <p:cNvPr id="637" name="Google Shape;637;p68"/>
          <p:cNvPicPr preferRelativeResize="0"/>
          <p:nvPr/>
        </p:nvPicPr>
        <p:blipFill rotWithShape="1">
          <a:blip r:embed="rId7">
            <a:alphaModFix/>
          </a:blip>
          <a:srcRect b="0" l="0" r="64778" t="0"/>
          <a:stretch/>
        </p:blipFill>
        <p:spPr>
          <a:xfrm>
            <a:off x="5707926" y="2605396"/>
            <a:ext cx="317912" cy="433045"/>
          </a:xfrm>
          <a:prstGeom prst="rect">
            <a:avLst/>
          </a:prstGeom>
          <a:noFill/>
          <a:ln>
            <a:noFill/>
          </a:ln>
        </p:spPr>
      </p:pic>
      <p:pic>
        <p:nvPicPr>
          <p:cNvPr id="638" name="Google Shape;638;p68"/>
          <p:cNvPicPr preferRelativeResize="0"/>
          <p:nvPr/>
        </p:nvPicPr>
        <p:blipFill>
          <a:blip r:embed="rId8">
            <a:alphaModFix/>
          </a:blip>
          <a:stretch>
            <a:fillRect/>
          </a:stretch>
        </p:blipFill>
        <p:spPr>
          <a:xfrm>
            <a:off x="4106790" y="3194956"/>
            <a:ext cx="930425" cy="878066"/>
          </a:xfrm>
          <a:prstGeom prst="rect">
            <a:avLst/>
          </a:prstGeom>
          <a:noFill/>
          <a:ln>
            <a:noFill/>
          </a:ln>
        </p:spPr>
      </p:pic>
      <p:pic>
        <p:nvPicPr>
          <p:cNvPr id="639" name="Google Shape;639;p68"/>
          <p:cNvPicPr preferRelativeResize="0"/>
          <p:nvPr/>
        </p:nvPicPr>
        <p:blipFill>
          <a:blip r:embed="rId9">
            <a:alphaModFix/>
          </a:blip>
          <a:stretch>
            <a:fillRect/>
          </a:stretch>
        </p:blipFill>
        <p:spPr>
          <a:xfrm>
            <a:off x="4640100" y="4334196"/>
            <a:ext cx="849600" cy="354756"/>
          </a:xfrm>
          <a:prstGeom prst="rect">
            <a:avLst/>
          </a:prstGeom>
          <a:noFill/>
          <a:ln>
            <a:noFill/>
          </a:ln>
        </p:spPr>
      </p:pic>
      <p:pic>
        <p:nvPicPr>
          <p:cNvPr id="640" name="Google Shape;640;p68"/>
          <p:cNvPicPr preferRelativeResize="0"/>
          <p:nvPr/>
        </p:nvPicPr>
        <p:blipFill>
          <a:blip r:embed="rId10">
            <a:alphaModFix/>
          </a:blip>
          <a:stretch>
            <a:fillRect/>
          </a:stretch>
        </p:blipFill>
        <p:spPr>
          <a:xfrm>
            <a:off x="3522101" y="2257564"/>
            <a:ext cx="395126" cy="395126"/>
          </a:xfrm>
          <a:prstGeom prst="rect">
            <a:avLst/>
          </a:prstGeom>
          <a:noFill/>
          <a:ln>
            <a:noFill/>
          </a:ln>
        </p:spPr>
      </p:pic>
      <p:pic>
        <p:nvPicPr>
          <p:cNvPr id="641" name="Google Shape;641;p68"/>
          <p:cNvPicPr preferRelativeResize="0"/>
          <p:nvPr/>
        </p:nvPicPr>
        <p:blipFill>
          <a:blip r:embed="rId11">
            <a:alphaModFix/>
          </a:blip>
          <a:stretch>
            <a:fillRect/>
          </a:stretch>
        </p:blipFill>
        <p:spPr>
          <a:xfrm>
            <a:off x="3522106" y="2683981"/>
            <a:ext cx="395124" cy="395124"/>
          </a:xfrm>
          <a:prstGeom prst="rect">
            <a:avLst/>
          </a:prstGeom>
          <a:noFill/>
          <a:ln>
            <a:noFill/>
          </a:ln>
        </p:spPr>
      </p:pic>
      <p:pic>
        <p:nvPicPr>
          <p:cNvPr id="642" name="Google Shape;642;p68"/>
          <p:cNvPicPr preferRelativeResize="0"/>
          <p:nvPr/>
        </p:nvPicPr>
        <p:blipFill>
          <a:blip r:embed="rId12">
            <a:alphaModFix/>
          </a:blip>
          <a:stretch>
            <a:fillRect/>
          </a:stretch>
        </p:blipFill>
        <p:spPr>
          <a:xfrm>
            <a:off x="3139347" y="2507485"/>
            <a:ext cx="382763" cy="395126"/>
          </a:xfrm>
          <a:prstGeom prst="rect">
            <a:avLst/>
          </a:prstGeom>
          <a:noFill/>
          <a:ln>
            <a:noFill/>
          </a:ln>
        </p:spPr>
      </p:pic>
      <p:sp>
        <p:nvSpPr>
          <p:cNvPr id="643" name="Google Shape;643;p68"/>
          <p:cNvSpPr/>
          <p:nvPr/>
        </p:nvSpPr>
        <p:spPr>
          <a:xfrm>
            <a:off x="3461700" y="4095750"/>
            <a:ext cx="2220600" cy="878100"/>
          </a:xfrm>
          <a:prstGeom prst="roundRect">
            <a:avLst>
              <a:gd fmla="val 16667" name="adj"/>
            </a:avLst>
          </a:prstGeom>
          <a:noFill/>
          <a:ln cap="flat" cmpd="sng" w="9525">
            <a:solidFill>
              <a:srgbClr val="FF0000"/>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t>File</a:t>
            </a:r>
            <a:endParaRPr b="1" sz="2000"/>
          </a:p>
        </p:txBody>
      </p:sp>
      <p:sp>
        <p:nvSpPr>
          <p:cNvPr id="644" name="Google Shape;644;p68"/>
          <p:cNvSpPr/>
          <p:nvPr/>
        </p:nvSpPr>
        <p:spPr>
          <a:xfrm>
            <a:off x="4940900" y="2299025"/>
            <a:ext cx="2220600" cy="1143900"/>
          </a:xfrm>
          <a:prstGeom prst="roundRect">
            <a:avLst>
              <a:gd fmla="val 16667"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t>Service</a:t>
            </a:r>
            <a:endParaRPr b="1" sz="2000"/>
          </a:p>
        </p:txBody>
      </p:sp>
      <p:sp>
        <p:nvSpPr>
          <p:cNvPr id="645" name="Google Shape;645;p68"/>
          <p:cNvSpPr/>
          <p:nvPr/>
        </p:nvSpPr>
        <p:spPr>
          <a:xfrm>
            <a:off x="1886200" y="2294625"/>
            <a:ext cx="2220600" cy="1143900"/>
          </a:xfrm>
          <a:prstGeom prst="roundRect">
            <a:avLst>
              <a:gd fmla="val 16667"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t>Page</a:t>
            </a:r>
            <a:endParaRPr b="1" sz="2000"/>
          </a:p>
        </p:txBody>
      </p:sp>
      <p:sp>
        <p:nvSpPr>
          <p:cNvPr id="646" name="Google Shape;646;p68"/>
          <p:cNvSpPr/>
          <p:nvPr/>
        </p:nvSpPr>
        <p:spPr>
          <a:xfrm>
            <a:off x="122525" y="745999"/>
            <a:ext cx="8770800" cy="4326600"/>
          </a:xfrm>
          <a:prstGeom prst="roundRect">
            <a:avLst>
              <a:gd fmla="val 16667" name="adj"/>
            </a:avLst>
          </a:prstGeom>
          <a:noFill/>
          <a:ln cap="flat" cmpd="sng" w="38100">
            <a:solidFill>
              <a:srgbClr val="FF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p>
        </p:txBody>
      </p:sp>
      <p:sp>
        <p:nvSpPr>
          <p:cNvPr id="647" name="Google Shape;647;p68"/>
          <p:cNvSpPr txBox="1"/>
          <p:nvPr/>
        </p:nvSpPr>
        <p:spPr>
          <a:xfrm>
            <a:off x="750350" y="860700"/>
            <a:ext cx="2651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FF0000"/>
                </a:solidFill>
                <a:latin typeface="Lato"/>
                <a:ea typeface="Lato"/>
                <a:cs typeface="Lato"/>
                <a:sym typeface="Lato"/>
              </a:rPr>
              <a:t>A </a:t>
            </a:r>
            <a:r>
              <a:rPr b="1" lang="en" sz="1700">
                <a:solidFill>
                  <a:srgbClr val="1155CC"/>
                </a:solidFill>
                <a:uFill>
                  <a:noFill/>
                </a:uFill>
                <a:latin typeface="Lato"/>
                <a:ea typeface="Lato"/>
                <a:cs typeface="Lato"/>
                <a:sym typeface="Lato"/>
                <a:hlinkClick r:id="rId13">
                  <a:extLst>
                    <a:ext uri="{A12FA001-AC4F-418D-AE19-62706E023703}">
                      <ahyp:hlinkClr val="tx"/>
                    </a:ext>
                  </a:extLst>
                </a:hlinkClick>
              </a:rPr>
              <a:t>Data-Centric</a:t>
            </a:r>
            <a:endParaRPr b="1" sz="1700">
              <a:solidFill>
                <a:srgbClr val="1155CC"/>
              </a:solidFill>
              <a:latin typeface="Lato"/>
              <a:ea typeface="Lato"/>
              <a:cs typeface="Lato"/>
              <a:sym typeface="Lato"/>
            </a:endParaRPr>
          </a:p>
          <a:p>
            <a:pPr indent="0" lvl="0" marL="0" rtl="0" algn="ctr">
              <a:spcBef>
                <a:spcPts val="0"/>
              </a:spcBef>
              <a:spcAft>
                <a:spcPts val="0"/>
              </a:spcAft>
              <a:buNone/>
            </a:pPr>
            <a:r>
              <a:rPr b="1" lang="en" sz="1700">
                <a:solidFill>
                  <a:srgbClr val="FF0000"/>
                </a:solidFill>
                <a:latin typeface="Lato"/>
                <a:ea typeface="Lato"/>
                <a:cs typeface="Lato"/>
                <a:sym typeface="Lato"/>
              </a:rPr>
              <a:t>Operating System</a:t>
            </a:r>
            <a:endParaRPr b="1" sz="1700">
              <a:solidFill>
                <a:srgbClr val="FF0000"/>
              </a:solidFill>
              <a:latin typeface="Lato"/>
              <a:ea typeface="Lato"/>
              <a:cs typeface="Lato"/>
              <a:sym typeface="Lato"/>
            </a:endParaRPr>
          </a:p>
        </p:txBody>
      </p:sp>
      <p:pic>
        <p:nvPicPr>
          <p:cNvPr id="648" name="Google Shape;648;p68">
            <a:hlinkClick r:id="rId14"/>
          </p:cNvPr>
          <p:cNvPicPr preferRelativeResize="0"/>
          <p:nvPr/>
        </p:nvPicPr>
        <p:blipFill>
          <a:blip r:embed="rId15">
            <a:alphaModFix/>
          </a:blip>
          <a:stretch>
            <a:fillRect/>
          </a:stretch>
        </p:blipFill>
        <p:spPr>
          <a:xfrm>
            <a:off x="1541601" y="1516533"/>
            <a:ext cx="1068601" cy="599366"/>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3936350" y="1690000"/>
            <a:ext cx="1162200" cy="1291034"/>
          </a:xfrm>
          <a:prstGeom prst="rect">
            <a:avLst/>
          </a:prstGeom>
          <a:noFill/>
          <a:ln>
            <a:noFill/>
          </a:ln>
        </p:spPr>
      </p:pic>
      <p:sp>
        <p:nvSpPr>
          <p:cNvPr id="654" name="Google Shape;654;p69"/>
          <p:cNvSpPr txBox="1"/>
          <p:nvPr/>
        </p:nvSpPr>
        <p:spPr>
          <a:xfrm>
            <a:off x="3881050" y="984375"/>
            <a:ext cx="11622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Page</a:t>
            </a:r>
            <a:endParaRPr b="1" sz="2400">
              <a:latin typeface="Lato"/>
              <a:ea typeface="Lato"/>
              <a:cs typeface="Lato"/>
              <a:sym typeface="Lato"/>
            </a:endParaRPr>
          </a:p>
        </p:txBody>
      </p:sp>
      <p:sp>
        <p:nvSpPr>
          <p:cNvPr id="655" name="Google Shape;655;p69"/>
          <p:cNvSpPr txBox="1"/>
          <p:nvPr/>
        </p:nvSpPr>
        <p:spPr>
          <a:xfrm>
            <a:off x="6820425" y="913825"/>
            <a:ext cx="1312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Service</a:t>
            </a:r>
            <a:endParaRPr b="1" sz="240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6924000" y="1740999"/>
            <a:ext cx="1248502" cy="1047937"/>
          </a:xfrm>
          <a:prstGeom prst="rect">
            <a:avLst/>
          </a:prstGeom>
          <a:noFill/>
          <a:ln>
            <a:noFill/>
          </a:ln>
        </p:spPr>
      </p:pic>
      <p:cxnSp>
        <p:nvCxnSpPr>
          <p:cNvPr id="657" name="Google Shape;657;p69"/>
          <p:cNvCxnSpPr/>
          <p:nvPr/>
        </p:nvCxnSpPr>
        <p:spPr>
          <a:xfrm>
            <a:off x="6003463" y="1619450"/>
            <a:ext cx="15600" cy="2937600"/>
          </a:xfrm>
          <a:prstGeom prst="straightConnector1">
            <a:avLst/>
          </a:prstGeom>
          <a:noFill/>
          <a:ln cap="flat" cmpd="sng" w="9525">
            <a:solidFill>
              <a:schemeClr val="dk2"/>
            </a:solidFill>
            <a:prstDash val="solid"/>
            <a:round/>
            <a:headEnd len="med" w="med" type="none"/>
            <a:tailEnd len="med" w="med" type="none"/>
          </a:ln>
        </p:spPr>
      </p:cxnSp>
      <p:cxnSp>
        <p:nvCxnSpPr>
          <p:cNvPr id="658" name="Google Shape;658;p69"/>
          <p:cNvCxnSpPr/>
          <p:nvPr/>
        </p:nvCxnSpPr>
        <p:spPr>
          <a:xfrm flipH="1">
            <a:off x="2912413" y="1647950"/>
            <a:ext cx="9600" cy="2880600"/>
          </a:xfrm>
          <a:prstGeom prst="straightConnector1">
            <a:avLst/>
          </a:prstGeom>
          <a:noFill/>
          <a:ln cap="flat" cmpd="sng" w="9525">
            <a:solidFill>
              <a:schemeClr val="dk2"/>
            </a:solidFill>
            <a:prstDash val="solid"/>
            <a:round/>
            <a:headEnd len="med" w="med" type="none"/>
            <a:tailEnd len="med" w="med" type="none"/>
          </a:ln>
        </p:spPr>
      </p:cxnSp>
      <p:pic>
        <p:nvPicPr>
          <p:cNvPr id="659" name="Google Shape;659;p69"/>
          <p:cNvPicPr preferRelativeResize="0"/>
          <p:nvPr/>
        </p:nvPicPr>
        <p:blipFill>
          <a:blip r:embed="rId5">
            <a:alphaModFix/>
          </a:blip>
          <a:stretch>
            <a:fillRect/>
          </a:stretch>
        </p:blipFill>
        <p:spPr>
          <a:xfrm>
            <a:off x="4017766" y="3080150"/>
            <a:ext cx="999358" cy="1224176"/>
          </a:xfrm>
          <a:prstGeom prst="rect">
            <a:avLst/>
          </a:prstGeom>
          <a:noFill/>
          <a:ln>
            <a:noFill/>
          </a:ln>
        </p:spPr>
      </p:pic>
      <p:pic>
        <p:nvPicPr>
          <p:cNvPr id="660" name="Google Shape;660;p69"/>
          <p:cNvPicPr preferRelativeResize="0"/>
          <p:nvPr/>
        </p:nvPicPr>
        <p:blipFill>
          <a:blip r:embed="rId6">
            <a:alphaModFix/>
          </a:blip>
          <a:stretch>
            <a:fillRect/>
          </a:stretch>
        </p:blipFill>
        <p:spPr>
          <a:xfrm>
            <a:off x="6804014" y="3144313"/>
            <a:ext cx="1455718" cy="1160025"/>
          </a:xfrm>
          <a:prstGeom prst="rect">
            <a:avLst/>
          </a:prstGeom>
          <a:noFill/>
          <a:ln>
            <a:noFill/>
          </a:ln>
        </p:spPr>
      </p:pic>
      <p:sp>
        <p:nvSpPr>
          <p:cNvPr id="661" name="Google Shape;661;p69"/>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420"/>
              <a:t>Types of Data Assets</a:t>
            </a:r>
            <a:endParaRPr b="1" sz="2420"/>
          </a:p>
        </p:txBody>
      </p:sp>
      <p:sp>
        <p:nvSpPr>
          <p:cNvPr id="662" name="Google Shape;662;p69"/>
          <p:cNvSpPr txBox="1"/>
          <p:nvPr/>
        </p:nvSpPr>
        <p:spPr>
          <a:xfrm>
            <a:off x="856288" y="993263"/>
            <a:ext cx="11622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File</a:t>
            </a:r>
            <a:endParaRPr b="1" sz="240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482775" y="3196435"/>
            <a:ext cx="1162200" cy="1053589"/>
          </a:xfrm>
          <a:prstGeom prst="rect">
            <a:avLst/>
          </a:prstGeom>
          <a:noFill/>
          <a:ln>
            <a:noFill/>
          </a:ln>
        </p:spPr>
      </p:pic>
      <p:pic>
        <p:nvPicPr>
          <p:cNvPr id="664" name="Google Shape;664;p69"/>
          <p:cNvPicPr preferRelativeResize="0"/>
          <p:nvPr/>
        </p:nvPicPr>
        <p:blipFill>
          <a:blip r:embed="rId8">
            <a:alphaModFix/>
          </a:blip>
          <a:stretch>
            <a:fillRect/>
          </a:stretch>
        </p:blipFill>
        <p:spPr>
          <a:xfrm>
            <a:off x="380224" y="3342838"/>
            <a:ext cx="844826" cy="762966"/>
          </a:xfrm>
          <a:prstGeom prst="rect">
            <a:avLst/>
          </a:prstGeom>
          <a:noFill/>
          <a:ln>
            <a:noFill/>
          </a:ln>
        </p:spPr>
      </p:pic>
      <p:pic>
        <p:nvPicPr>
          <p:cNvPr id="665" name="Google Shape;665;p69"/>
          <p:cNvPicPr preferRelativeResize="0"/>
          <p:nvPr/>
        </p:nvPicPr>
        <p:blipFill>
          <a:blip r:embed="rId9">
            <a:alphaModFix/>
          </a:blip>
          <a:stretch>
            <a:fillRect/>
          </a:stretch>
        </p:blipFill>
        <p:spPr>
          <a:xfrm>
            <a:off x="272037" y="1848880"/>
            <a:ext cx="2330726" cy="973271"/>
          </a:xfrm>
          <a:prstGeom prst="rect">
            <a:avLst/>
          </a:prstGeom>
          <a:noFill/>
          <a:ln>
            <a:noFill/>
          </a:ln>
        </p:spPr>
      </p:pic>
      <p:sp>
        <p:nvSpPr>
          <p:cNvPr id="666" name="Google Shape;666;p69"/>
          <p:cNvSpPr/>
          <p:nvPr/>
        </p:nvSpPr>
        <p:spPr>
          <a:xfrm>
            <a:off x="186600" y="3021650"/>
            <a:ext cx="8770800" cy="1920300"/>
          </a:xfrm>
          <a:prstGeom prst="roundRect">
            <a:avLst>
              <a:gd fmla="val 16667" name="adj"/>
            </a:avLst>
          </a:prstGeom>
          <a:noFill/>
          <a:ln cap="flat" cmpd="sng" w="38100">
            <a:solidFill>
              <a:srgbClr val="FF0000"/>
            </a:solidFill>
            <a:prstDash val="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t>Institutionalized Data Assets (Namespaces)</a:t>
            </a:r>
            <a:endParaRPr b="1"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70">
            <a:hlinkClick r:id="rId3"/>
          </p:cNvPr>
          <p:cNvPicPr preferRelativeResize="0"/>
          <p:nvPr/>
        </p:nvPicPr>
        <p:blipFill>
          <a:blip r:embed="rId4">
            <a:alphaModFix/>
          </a:blip>
          <a:stretch>
            <a:fillRect/>
          </a:stretch>
        </p:blipFill>
        <p:spPr>
          <a:xfrm>
            <a:off x="3884050" y="3143250"/>
            <a:ext cx="1162200" cy="1291034"/>
          </a:xfrm>
          <a:prstGeom prst="rect">
            <a:avLst/>
          </a:prstGeom>
          <a:noFill/>
          <a:ln>
            <a:noFill/>
          </a:ln>
        </p:spPr>
      </p:pic>
      <p:sp>
        <p:nvSpPr>
          <p:cNvPr id="672" name="Google Shape;672;p70"/>
          <p:cNvSpPr/>
          <p:nvPr/>
        </p:nvSpPr>
        <p:spPr>
          <a:xfrm rot="5399997">
            <a:off x="5418089" y="1968698"/>
            <a:ext cx="731520" cy="1371600"/>
          </a:xfrm>
          <a:prstGeom prst="flowChartMerg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sp>
        <p:nvSpPr>
          <p:cNvPr id="673" name="Google Shape;673;p70"/>
          <p:cNvSpPr txBox="1"/>
          <p:nvPr>
            <p:ph type="title"/>
          </p:nvPr>
        </p:nvSpPr>
        <p:spPr>
          <a:xfrm>
            <a:off x="311700" y="171400"/>
            <a:ext cx="8520600" cy="55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Digital Domains = </a:t>
            </a:r>
            <a:r>
              <a:rPr b="1" i="1" lang="en"/>
              <a:t>Accountable</a:t>
            </a:r>
            <a:r>
              <a:rPr lang="en"/>
              <a:t> Namespaces</a:t>
            </a:r>
            <a:endParaRPr/>
          </a:p>
        </p:txBody>
      </p:sp>
      <p:pic>
        <p:nvPicPr>
          <p:cNvPr id="674" name="Google Shape;674;p70"/>
          <p:cNvPicPr preferRelativeResize="0"/>
          <p:nvPr/>
        </p:nvPicPr>
        <p:blipFill>
          <a:blip r:embed="rId5">
            <a:alphaModFix/>
          </a:blip>
          <a:stretch>
            <a:fillRect/>
          </a:stretch>
        </p:blipFill>
        <p:spPr>
          <a:xfrm>
            <a:off x="4650099" y="1045900"/>
            <a:ext cx="453750" cy="470650"/>
          </a:xfrm>
          <a:prstGeom prst="rect">
            <a:avLst/>
          </a:prstGeom>
          <a:noFill/>
          <a:ln>
            <a:noFill/>
          </a:ln>
        </p:spPr>
      </p:pic>
      <p:sp>
        <p:nvSpPr>
          <p:cNvPr id="675" name="Google Shape;675;p70"/>
          <p:cNvSpPr/>
          <p:nvPr/>
        </p:nvSpPr>
        <p:spPr>
          <a:xfrm>
            <a:off x="4284400" y="1166925"/>
            <a:ext cx="228600" cy="228600"/>
          </a:xfrm>
          <a:prstGeom prst="ellipse">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0"/>
          <p:cNvSpPr/>
          <p:nvPr/>
        </p:nvSpPr>
        <p:spPr>
          <a:xfrm>
            <a:off x="4147300" y="1662950"/>
            <a:ext cx="502800" cy="502800"/>
          </a:xfrm>
          <a:prstGeom prst="ellipse">
            <a:avLst/>
          </a:prstGeom>
          <a:solidFill>
            <a:srgbClr val="EA999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0"/>
          <p:cNvSpPr/>
          <p:nvPr/>
        </p:nvSpPr>
        <p:spPr>
          <a:xfrm>
            <a:off x="4192900" y="1708550"/>
            <a:ext cx="411600" cy="411600"/>
          </a:xfrm>
          <a:prstGeom prst="ellipse">
            <a:avLst/>
          </a:prstGeom>
          <a:solidFill>
            <a:srgbClr val="A4C2F4"/>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 name="Google Shape;678;p70"/>
          <p:cNvCxnSpPr>
            <a:stCxn id="675" idx="4"/>
            <a:endCxn id="677" idx="0"/>
          </p:cNvCxnSpPr>
          <p:nvPr/>
        </p:nvCxnSpPr>
        <p:spPr>
          <a:xfrm>
            <a:off x="4398700" y="1395525"/>
            <a:ext cx="0" cy="312900"/>
          </a:xfrm>
          <a:prstGeom prst="straightConnector1">
            <a:avLst/>
          </a:prstGeom>
          <a:noFill/>
          <a:ln cap="flat" cmpd="sng" w="19050">
            <a:solidFill>
              <a:srgbClr val="FF0000"/>
            </a:solidFill>
            <a:prstDash val="solid"/>
            <a:round/>
            <a:headEnd len="med" w="med" type="none"/>
            <a:tailEnd len="med" w="med" type="triangle"/>
          </a:ln>
        </p:spPr>
      </p:cxnSp>
      <p:sp>
        <p:nvSpPr>
          <p:cNvPr id="679" name="Google Shape;679;p70"/>
          <p:cNvSpPr txBox="1"/>
          <p:nvPr/>
        </p:nvSpPr>
        <p:spPr>
          <a:xfrm>
            <a:off x="3833850" y="2377450"/>
            <a:ext cx="11622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Page</a:t>
            </a:r>
            <a:endParaRPr b="1" sz="2400">
              <a:latin typeface="Lato"/>
              <a:ea typeface="Lato"/>
              <a:cs typeface="Lato"/>
              <a:sym typeface="Lato"/>
            </a:endParaRPr>
          </a:p>
        </p:txBody>
      </p:sp>
      <p:sp>
        <p:nvSpPr>
          <p:cNvPr id="680" name="Google Shape;680;p70"/>
          <p:cNvSpPr txBox="1"/>
          <p:nvPr/>
        </p:nvSpPr>
        <p:spPr>
          <a:xfrm>
            <a:off x="6768125" y="2367075"/>
            <a:ext cx="1312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Lato"/>
                <a:ea typeface="Lato"/>
                <a:cs typeface="Lato"/>
                <a:sym typeface="Lato"/>
              </a:rPr>
              <a:t>Service</a:t>
            </a:r>
            <a:endParaRPr sz="2400">
              <a:latin typeface="Lato"/>
              <a:ea typeface="Lato"/>
              <a:cs typeface="Lato"/>
              <a:sym typeface="Lato"/>
            </a:endParaRPr>
          </a:p>
        </p:txBody>
      </p:sp>
      <p:cxnSp>
        <p:nvCxnSpPr>
          <p:cNvPr id="681" name="Google Shape;681;p70"/>
          <p:cNvCxnSpPr/>
          <p:nvPr/>
        </p:nvCxnSpPr>
        <p:spPr>
          <a:xfrm>
            <a:off x="5951163" y="3072700"/>
            <a:ext cx="9000" cy="155460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70"/>
          <p:cNvCxnSpPr/>
          <p:nvPr/>
        </p:nvCxnSpPr>
        <p:spPr>
          <a:xfrm flipH="1">
            <a:off x="2860113" y="3101200"/>
            <a:ext cx="9600" cy="1554600"/>
          </a:xfrm>
          <a:prstGeom prst="straightConnector1">
            <a:avLst/>
          </a:prstGeom>
          <a:noFill/>
          <a:ln cap="flat" cmpd="sng" w="9525">
            <a:solidFill>
              <a:schemeClr val="dk2"/>
            </a:solidFill>
            <a:prstDash val="solid"/>
            <a:round/>
            <a:headEnd len="med" w="med" type="none"/>
            <a:tailEnd len="med" w="med" type="none"/>
          </a:ln>
        </p:spPr>
      </p:cxnSp>
      <p:sp>
        <p:nvSpPr>
          <p:cNvPr id="683" name="Google Shape;683;p70"/>
          <p:cNvSpPr txBox="1"/>
          <p:nvPr/>
        </p:nvSpPr>
        <p:spPr>
          <a:xfrm>
            <a:off x="803988" y="2446513"/>
            <a:ext cx="11622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Lato"/>
                <a:ea typeface="Lato"/>
                <a:cs typeface="Lato"/>
                <a:sym typeface="Lato"/>
              </a:rPr>
              <a:t>File</a:t>
            </a:r>
            <a:endParaRPr sz="2400">
              <a:latin typeface="Lato"/>
              <a:ea typeface="Lato"/>
              <a:cs typeface="Lato"/>
              <a:sym typeface="Lato"/>
            </a:endParaRPr>
          </a:p>
        </p:txBody>
      </p:sp>
      <p:pic>
        <p:nvPicPr>
          <p:cNvPr id="684" name="Google Shape;684;p70">
            <a:hlinkClick r:id="rId6"/>
          </p:cNvPr>
          <p:cNvPicPr preferRelativeResize="0"/>
          <p:nvPr/>
        </p:nvPicPr>
        <p:blipFill>
          <a:blip r:embed="rId7">
            <a:alphaModFix/>
          </a:blip>
          <a:stretch>
            <a:fillRect/>
          </a:stretch>
        </p:blipFill>
        <p:spPr>
          <a:xfrm>
            <a:off x="219737" y="3302130"/>
            <a:ext cx="2330726" cy="973271"/>
          </a:xfrm>
          <a:prstGeom prst="rect">
            <a:avLst/>
          </a:prstGeom>
          <a:noFill/>
          <a:ln>
            <a:noFill/>
          </a:ln>
        </p:spPr>
      </p:pic>
      <p:sp>
        <p:nvSpPr>
          <p:cNvPr id="685" name="Google Shape;685;p70"/>
          <p:cNvSpPr/>
          <p:nvPr/>
        </p:nvSpPr>
        <p:spPr>
          <a:xfrm flipH="1" rot="-5400003">
            <a:off x="2696537" y="1958325"/>
            <a:ext cx="731525" cy="1371600"/>
          </a:xfrm>
          <a:prstGeom prst="flowChartMerg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p>
        </p:txBody>
      </p:sp>
      <p:pic>
        <p:nvPicPr>
          <p:cNvPr id="686" name="Google Shape;686;p70"/>
          <p:cNvPicPr preferRelativeResize="0"/>
          <p:nvPr/>
        </p:nvPicPr>
        <p:blipFill>
          <a:blip r:embed="rId8">
            <a:alphaModFix/>
          </a:blip>
          <a:stretch>
            <a:fillRect/>
          </a:stretch>
        </p:blipFill>
        <p:spPr>
          <a:xfrm>
            <a:off x="5960175" y="2448690"/>
            <a:ext cx="411601" cy="411620"/>
          </a:xfrm>
          <a:prstGeom prst="rect">
            <a:avLst/>
          </a:prstGeom>
          <a:noFill/>
          <a:ln>
            <a:noFill/>
          </a:ln>
        </p:spPr>
      </p:pic>
      <p:pic>
        <p:nvPicPr>
          <p:cNvPr id="687" name="Google Shape;687;p70"/>
          <p:cNvPicPr preferRelativeResize="0"/>
          <p:nvPr/>
        </p:nvPicPr>
        <p:blipFill>
          <a:blip r:embed="rId8">
            <a:alphaModFix/>
          </a:blip>
          <a:stretch>
            <a:fillRect/>
          </a:stretch>
        </p:blipFill>
        <p:spPr>
          <a:xfrm>
            <a:off x="2458125" y="2448690"/>
            <a:ext cx="411601" cy="411620"/>
          </a:xfrm>
          <a:prstGeom prst="rect">
            <a:avLst/>
          </a:prstGeom>
          <a:noFill/>
          <a:ln>
            <a:noFill/>
          </a:ln>
        </p:spPr>
      </p:pic>
      <p:sp>
        <p:nvSpPr>
          <p:cNvPr id="688" name="Google Shape;688;p70"/>
          <p:cNvSpPr/>
          <p:nvPr/>
        </p:nvSpPr>
        <p:spPr>
          <a:xfrm>
            <a:off x="2248650" y="2269225"/>
            <a:ext cx="167400" cy="80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0"/>
          <p:cNvSpPr/>
          <p:nvPr/>
        </p:nvSpPr>
        <p:spPr>
          <a:xfrm>
            <a:off x="6435150" y="2278425"/>
            <a:ext cx="167400" cy="80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70"/>
          <p:cNvCxnSpPr>
            <a:stCxn id="677" idx="2"/>
            <a:endCxn id="683" idx="0"/>
          </p:cNvCxnSpPr>
          <p:nvPr/>
        </p:nvCxnSpPr>
        <p:spPr>
          <a:xfrm flipH="1">
            <a:off x="1385200" y="1914350"/>
            <a:ext cx="2807700" cy="532200"/>
          </a:xfrm>
          <a:prstGeom prst="curvedConnector2">
            <a:avLst/>
          </a:prstGeom>
          <a:noFill/>
          <a:ln cap="flat" cmpd="sng" w="9525">
            <a:solidFill>
              <a:srgbClr val="4A86E8"/>
            </a:solidFill>
            <a:prstDash val="solid"/>
            <a:round/>
            <a:headEnd len="med" w="med" type="none"/>
            <a:tailEnd len="med" w="med" type="triangle"/>
          </a:ln>
        </p:spPr>
      </p:cxnSp>
      <p:cxnSp>
        <p:nvCxnSpPr>
          <p:cNvPr id="691" name="Google Shape;691;p70"/>
          <p:cNvCxnSpPr>
            <a:stCxn id="677" idx="6"/>
            <a:endCxn id="680" idx="0"/>
          </p:cNvCxnSpPr>
          <p:nvPr/>
        </p:nvCxnSpPr>
        <p:spPr>
          <a:xfrm>
            <a:off x="4604500" y="1914350"/>
            <a:ext cx="2820000" cy="452700"/>
          </a:xfrm>
          <a:prstGeom prst="curvedConnector2">
            <a:avLst/>
          </a:prstGeom>
          <a:noFill/>
          <a:ln cap="flat" cmpd="sng" w="9525">
            <a:solidFill>
              <a:srgbClr val="4A86E8"/>
            </a:solidFill>
            <a:prstDash val="solid"/>
            <a:round/>
            <a:headEnd len="med" w="med" type="none"/>
            <a:tailEnd len="med" w="med" type="triangle"/>
          </a:ln>
        </p:spPr>
      </p:cxnSp>
      <p:cxnSp>
        <p:nvCxnSpPr>
          <p:cNvPr id="692" name="Google Shape;692;p70"/>
          <p:cNvCxnSpPr>
            <a:stCxn id="677" idx="4"/>
            <a:endCxn id="679" idx="0"/>
          </p:cNvCxnSpPr>
          <p:nvPr/>
        </p:nvCxnSpPr>
        <p:spPr>
          <a:xfrm flipH="1" rot="-5400000">
            <a:off x="4278100" y="2240750"/>
            <a:ext cx="257400" cy="16200"/>
          </a:xfrm>
          <a:prstGeom prst="curvedConnector3">
            <a:avLst>
              <a:gd fmla="val 49981" name="adj1"/>
            </a:avLst>
          </a:prstGeom>
          <a:noFill/>
          <a:ln cap="flat" cmpd="sng" w="9525">
            <a:solidFill>
              <a:srgbClr val="4A86E8"/>
            </a:solidFill>
            <a:prstDash val="solid"/>
            <a:round/>
            <a:headEnd len="med" w="med" type="none"/>
            <a:tailEnd len="med" w="med" type="triangle"/>
          </a:ln>
        </p:spPr>
      </p:cxnSp>
      <p:sp>
        <p:nvSpPr>
          <p:cNvPr id="693" name="Google Shape;693;p70"/>
          <p:cNvSpPr txBox="1"/>
          <p:nvPr/>
        </p:nvSpPr>
        <p:spPr>
          <a:xfrm>
            <a:off x="3682450" y="663550"/>
            <a:ext cx="14325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Lato"/>
                <a:ea typeface="Lato"/>
                <a:cs typeface="Lato"/>
                <a:sym typeface="Lato"/>
              </a:rPr>
              <a:t>Account</a:t>
            </a:r>
            <a:endParaRPr sz="2400">
              <a:latin typeface="Lato"/>
              <a:ea typeface="Lato"/>
              <a:cs typeface="Lato"/>
              <a:sym typeface="Lato"/>
            </a:endParaRPr>
          </a:p>
        </p:txBody>
      </p:sp>
      <p:pic>
        <p:nvPicPr>
          <p:cNvPr id="694" name="Google Shape;694;p70">
            <a:hlinkClick r:id="rId9"/>
          </p:cNvPr>
          <p:cNvPicPr preferRelativeResize="0"/>
          <p:nvPr/>
        </p:nvPicPr>
        <p:blipFill rotWithShape="1">
          <a:blip r:embed="rId10">
            <a:alphaModFix/>
          </a:blip>
          <a:srcRect b="0" l="0" r="81646" t="0"/>
          <a:stretch/>
        </p:blipFill>
        <p:spPr>
          <a:xfrm>
            <a:off x="7424497" y="3143238"/>
            <a:ext cx="668755" cy="644775"/>
          </a:xfrm>
          <a:prstGeom prst="rect">
            <a:avLst/>
          </a:prstGeom>
          <a:noFill/>
          <a:ln>
            <a:noFill/>
          </a:ln>
        </p:spPr>
      </p:pic>
      <p:pic>
        <p:nvPicPr>
          <p:cNvPr id="695" name="Google Shape;695;p70">
            <a:hlinkClick r:id="rId11"/>
          </p:cNvPr>
          <p:cNvPicPr preferRelativeResize="0"/>
          <p:nvPr/>
        </p:nvPicPr>
        <p:blipFill rotWithShape="1">
          <a:blip r:embed="rId12">
            <a:alphaModFix/>
          </a:blip>
          <a:srcRect b="0" l="0" r="64778" t="0"/>
          <a:stretch/>
        </p:blipFill>
        <p:spPr>
          <a:xfrm>
            <a:off x="6865104" y="3117025"/>
            <a:ext cx="433946" cy="644775"/>
          </a:xfrm>
          <a:prstGeom prst="rect">
            <a:avLst/>
          </a:prstGeom>
          <a:noFill/>
          <a:ln>
            <a:noFill/>
          </a:ln>
        </p:spPr>
      </p:pic>
      <p:pic>
        <p:nvPicPr>
          <p:cNvPr id="696" name="Google Shape;696;p70">
            <a:hlinkClick r:id="rId13"/>
          </p:cNvPr>
          <p:cNvPicPr preferRelativeResize="0"/>
          <p:nvPr/>
        </p:nvPicPr>
        <p:blipFill rotWithShape="1">
          <a:blip r:embed="rId14">
            <a:alphaModFix/>
          </a:blip>
          <a:srcRect b="30196" l="0" r="0" t="0"/>
          <a:stretch/>
        </p:blipFill>
        <p:spPr>
          <a:xfrm>
            <a:off x="7475568" y="4046787"/>
            <a:ext cx="390134" cy="228601"/>
          </a:xfrm>
          <a:prstGeom prst="rect">
            <a:avLst/>
          </a:prstGeom>
          <a:noFill/>
          <a:ln>
            <a:noFill/>
          </a:ln>
        </p:spPr>
      </p:pic>
      <p:pic>
        <p:nvPicPr>
          <p:cNvPr id="697" name="Google Shape;697;p70">
            <a:hlinkClick r:id="rId15"/>
          </p:cNvPr>
          <p:cNvPicPr preferRelativeResize="0"/>
          <p:nvPr/>
        </p:nvPicPr>
        <p:blipFill rotWithShape="1">
          <a:blip r:embed="rId14">
            <a:alphaModFix/>
          </a:blip>
          <a:srcRect b="30196" l="0" r="0" t="0"/>
          <a:stretch/>
        </p:blipFill>
        <p:spPr>
          <a:xfrm>
            <a:off x="7475568" y="4378174"/>
            <a:ext cx="390134" cy="228601"/>
          </a:xfrm>
          <a:prstGeom prst="rect">
            <a:avLst/>
          </a:prstGeom>
          <a:noFill/>
          <a:ln>
            <a:noFill/>
          </a:ln>
        </p:spPr>
      </p:pic>
      <p:pic>
        <p:nvPicPr>
          <p:cNvPr id="698" name="Google Shape;698;p70">
            <a:hlinkClick r:id="rId16"/>
          </p:cNvPr>
          <p:cNvPicPr preferRelativeResize="0"/>
          <p:nvPr/>
        </p:nvPicPr>
        <p:blipFill rotWithShape="1">
          <a:blip r:embed="rId14">
            <a:alphaModFix/>
          </a:blip>
          <a:srcRect b="30196" l="0" r="0" t="0"/>
          <a:stretch/>
        </p:blipFill>
        <p:spPr>
          <a:xfrm>
            <a:off x="6972605" y="4046787"/>
            <a:ext cx="390134" cy="228601"/>
          </a:xfrm>
          <a:prstGeom prst="rect">
            <a:avLst/>
          </a:prstGeom>
          <a:noFill/>
          <a:ln>
            <a:noFill/>
          </a:ln>
        </p:spPr>
      </p:pic>
      <p:pic>
        <p:nvPicPr>
          <p:cNvPr id="699" name="Google Shape;699;p70">
            <a:hlinkClick r:id="rId17"/>
          </p:cNvPr>
          <p:cNvPicPr preferRelativeResize="0"/>
          <p:nvPr/>
        </p:nvPicPr>
        <p:blipFill rotWithShape="1">
          <a:blip r:embed="rId14">
            <a:alphaModFix/>
          </a:blip>
          <a:srcRect b="30196" l="0" r="0" t="0"/>
          <a:stretch/>
        </p:blipFill>
        <p:spPr>
          <a:xfrm>
            <a:off x="6949968" y="4378174"/>
            <a:ext cx="390134" cy="228601"/>
          </a:xfrm>
          <a:prstGeom prst="rect">
            <a:avLst/>
          </a:prstGeom>
          <a:noFill/>
          <a:ln>
            <a:noFill/>
          </a:ln>
        </p:spPr>
      </p:pic>
      <p:pic>
        <p:nvPicPr>
          <p:cNvPr id="700" name="Google Shape;700;p70">
            <a:hlinkClick r:id="rId18"/>
          </p:cNvPr>
          <p:cNvPicPr preferRelativeResize="0"/>
          <p:nvPr/>
        </p:nvPicPr>
        <p:blipFill rotWithShape="1">
          <a:blip r:embed="rId14">
            <a:alphaModFix/>
          </a:blip>
          <a:srcRect b="30196" l="0" r="0" t="0"/>
          <a:stretch/>
        </p:blipFill>
        <p:spPr>
          <a:xfrm>
            <a:off x="8001168" y="4378174"/>
            <a:ext cx="390134" cy="228601"/>
          </a:xfrm>
          <a:prstGeom prst="rect">
            <a:avLst/>
          </a:prstGeom>
          <a:noFill/>
          <a:ln>
            <a:noFill/>
          </a:ln>
        </p:spPr>
      </p:pic>
      <p:pic>
        <p:nvPicPr>
          <p:cNvPr id="701" name="Google Shape;701;p70">
            <a:hlinkClick r:id="rId19"/>
          </p:cNvPr>
          <p:cNvPicPr preferRelativeResize="0"/>
          <p:nvPr/>
        </p:nvPicPr>
        <p:blipFill rotWithShape="1">
          <a:blip r:embed="rId14">
            <a:alphaModFix/>
          </a:blip>
          <a:srcRect b="30196" l="0" r="0" t="0"/>
          <a:stretch/>
        </p:blipFill>
        <p:spPr>
          <a:xfrm>
            <a:off x="8001168" y="4046787"/>
            <a:ext cx="390134" cy="228601"/>
          </a:xfrm>
          <a:prstGeom prst="rect">
            <a:avLst/>
          </a:prstGeom>
          <a:noFill/>
          <a:ln>
            <a:noFill/>
          </a:ln>
        </p:spPr>
      </p:pic>
      <p:pic>
        <p:nvPicPr>
          <p:cNvPr id="702" name="Google Shape;702;p70">
            <a:hlinkClick r:id="rId20"/>
          </p:cNvPr>
          <p:cNvPicPr preferRelativeResize="0"/>
          <p:nvPr/>
        </p:nvPicPr>
        <p:blipFill rotWithShape="1">
          <a:blip r:embed="rId14">
            <a:alphaModFix/>
          </a:blip>
          <a:srcRect b="30196" l="0" r="0" t="0"/>
          <a:stretch/>
        </p:blipFill>
        <p:spPr>
          <a:xfrm>
            <a:off x="6469643" y="4238699"/>
            <a:ext cx="390134" cy="228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cxnSp>
        <p:nvCxnSpPr>
          <p:cNvPr id="707" name="Google Shape;707;p71"/>
          <p:cNvCxnSpPr/>
          <p:nvPr/>
        </p:nvCxnSpPr>
        <p:spPr>
          <a:xfrm rot="10800000">
            <a:off x="50" y="2623275"/>
            <a:ext cx="9144000" cy="9600"/>
          </a:xfrm>
          <a:prstGeom prst="straightConnector1">
            <a:avLst/>
          </a:prstGeom>
          <a:noFill/>
          <a:ln cap="flat" cmpd="sng" w="28575">
            <a:solidFill>
              <a:schemeClr val="dk1"/>
            </a:solidFill>
            <a:prstDash val="dot"/>
            <a:round/>
            <a:headEnd len="med" w="med" type="none"/>
            <a:tailEnd len="med" w="med" type="none"/>
          </a:ln>
        </p:spPr>
      </p:cxnSp>
      <p:sp>
        <p:nvSpPr>
          <p:cNvPr id="708" name="Google Shape;708;p71"/>
          <p:cNvSpPr/>
          <p:nvPr/>
        </p:nvSpPr>
        <p:spPr>
          <a:xfrm>
            <a:off x="3915650" y="2289850"/>
            <a:ext cx="1312800" cy="554100"/>
          </a:xfrm>
          <a:prstGeom prst="ellipse">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Lato"/>
                <a:ea typeface="Lato"/>
                <a:cs typeface="Lato"/>
                <a:sym typeface="Lato"/>
              </a:rPr>
              <a:t>Present Moment</a:t>
            </a:r>
            <a:endParaRPr b="1" sz="1300">
              <a:latin typeface="Lato"/>
              <a:ea typeface="Lato"/>
              <a:cs typeface="Lato"/>
              <a:sym typeface="Lato"/>
            </a:endParaRPr>
          </a:p>
        </p:txBody>
      </p:sp>
      <p:sp>
        <p:nvSpPr>
          <p:cNvPr id="709" name="Google Shape;709;p71"/>
          <p:cNvSpPr txBox="1"/>
          <p:nvPr>
            <p:ph type="title"/>
          </p:nvPr>
        </p:nvSpPr>
        <p:spPr>
          <a:xfrm>
            <a:off x="311700" y="189600"/>
            <a:ext cx="8520600" cy="1285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to </a:t>
            </a:r>
            <a:r>
              <a:rPr b="1" i="1" lang="en">
                <a:solidFill>
                  <a:srgbClr val="3C78D8"/>
                </a:solidFill>
                <a:uFill>
                  <a:noFill/>
                </a:uFill>
                <a:hlinkClick r:id="rId3">
                  <a:extLst>
                    <a:ext uri="{A12FA001-AC4F-418D-AE19-62706E023703}">
                      <ahyp:hlinkClr val="tx"/>
                    </a:ext>
                  </a:extLst>
                </a:hlinkClick>
              </a:rPr>
              <a:t>Soundly</a:t>
            </a:r>
            <a:r>
              <a:rPr lang="en"/>
              <a:t> organize data that relates to</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all events in Spacetime</a:t>
            </a:r>
            <a:r>
              <a:rPr b="1" lang="en">
                <a:solidFill>
                  <a:srgbClr val="073763"/>
                </a:solidFill>
              </a:rPr>
              <a:t>?</a:t>
            </a:r>
            <a:endParaRPr b="1">
              <a:solidFill>
                <a:srgbClr val="073763"/>
              </a:solidFill>
            </a:endParaRPr>
          </a:p>
        </p:txBody>
      </p:sp>
      <p:sp>
        <p:nvSpPr>
          <p:cNvPr id="710" name="Google Shape;710;p71"/>
          <p:cNvSpPr txBox="1"/>
          <p:nvPr/>
        </p:nvSpPr>
        <p:spPr>
          <a:xfrm>
            <a:off x="3867600" y="1475075"/>
            <a:ext cx="1408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Future</a:t>
            </a:r>
            <a:endParaRPr b="1" sz="1800">
              <a:latin typeface="Lato"/>
              <a:ea typeface="Lato"/>
              <a:cs typeface="Lato"/>
              <a:sym typeface="Lato"/>
            </a:endParaRPr>
          </a:p>
        </p:txBody>
      </p:sp>
      <p:sp>
        <p:nvSpPr>
          <p:cNvPr id="711" name="Google Shape;711;p71"/>
          <p:cNvSpPr txBox="1"/>
          <p:nvPr/>
        </p:nvSpPr>
        <p:spPr>
          <a:xfrm>
            <a:off x="3915600" y="3130200"/>
            <a:ext cx="1312800" cy="28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Past</a:t>
            </a:r>
            <a:endParaRPr b="1" sz="1800">
              <a:latin typeface="Lato"/>
              <a:ea typeface="Lato"/>
              <a:cs typeface="Lato"/>
              <a:sym typeface="Lato"/>
            </a:endParaRPr>
          </a:p>
        </p:txBody>
      </p:sp>
      <p:cxnSp>
        <p:nvCxnSpPr>
          <p:cNvPr id="712" name="Google Shape;712;p71"/>
          <p:cNvCxnSpPr>
            <a:stCxn id="711" idx="0"/>
            <a:endCxn id="713" idx="2"/>
          </p:cNvCxnSpPr>
          <p:nvPr/>
        </p:nvCxnSpPr>
        <p:spPr>
          <a:xfrm rot="10800000">
            <a:off x="4572000" y="2848800"/>
            <a:ext cx="0" cy="281400"/>
          </a:xfrm>
          <a:prstGeom prst="straightConnector1">
            <a:avLst/>
          </a:prstGeom>
          <a:noFill/>
          <a:ln cap="flat" cmpd="sng" w="28575">
            <a:solidFill>
              <a:schemeClr val="dk2"/>
            </a:solidFill>
            <a:prstDash val="solid"/>
            <a:round/>
            <a:headEnd len="med" w="med" type="none"/>
            <a:tailEnd len="med" w="med" type="triangle"/>
          </a:ln>
        </p:spPr>
      </p:cxnSp>
      <p:cxnSp>
        <p:nvCxnSpPr>
          <p:cNvPr id="714" name="Google Shape;714;p71"/>
          <p:cNvCxnSpPr>
            <a:stCxn id="708" idx="0"/>
            <a:endCxn id="710" idx="2"/>
          </p:cNvCxnSpPr>
          <p:nvPr/>
        </p:nvCxnSpPr>
        <p:spPr>
          <a:xfrm rot="10800000">
            <a:off x="4572050" y="2029150"/>
            <a:ext cx="0" cy="260700"/>
          </a:xfrm>
          <a:prstGeom prst="straightConnector1">
            <a:avLst/>
          </a:prstGeom>
          <a:noFill/>
          <a:ln cap="flat" cmpd="sng" w="28575">
            <a:solidFill>
              <a:schemeClr val="dk2"/>
            </a:solidFill>
            <a:prstDash val="solid"/>
            <a:round/>
            <a:headEnd len="med" w="med" type="none"/>
            <a:tailEnd len="med" w="med" type="triangle"/>
          </a:ln>
        </p:spPr>
      </p:cxnSp>
      <p:cxnSp>
        <p:nvCxnSpPr>
          <p:cNvPr id="715" name="Google Shape;715;p71"/>
          <p:cNvCxnSpPr/>
          <p:nvPr/>
        </p:nvCxnSpPr>
        <p:spPr>
          <a:xfrm flipH="1" rot="10800000">
            <a:off x="5228400" y="1480650"/>
            <a:ext cx="2064600" cy="1091100"/>
          </a:xfrm>
          <a:prstGeom prst="straightConnector1">
            <a:avLst/>
          </a:prstGeom>
          <a:noFill/>
          <a:ln cap="flat" cmpd="sng" w="28575">
            <a:solidFill>
              <a:schemeClr val="dk2"/>
            </a:solidFill>
            <a:prstDash val="solid"/>
            <a:round/>
            <a:headEnd len="med" w="med" type="none"/>
            <a:tailEnd len="med" w="med" type="none"/>
          </a:ln>
        </p:spPr>
      </p:cxnSp>
      <p:cxnSp>
        <p:nvCxnSpPr>
          <p:cNvPr id="716" name="Google Shape;716;p71"/>
          <p:cNvCxnSpPr/>
          <p:nvPr/>
        </p:nvCxnSpPr>
        <p:spPr>
          <a:xfrm rot="10800000">
            <a:off x="1925100" y="1480650"/>
            <a:ext cx="1990500" cy="1091100"/>
          </a:xfrm>
          <a:prstGeom prst="straightConnector1">
            <a:avLst/>
          </a:prstGeom>
          <a:noFill/>
          <a:ln cap="flat" cmpd="sng" w="28575">
            <a:solidFill>
              <a:schemeClr val="dk2"/>
            </a:solidFill>
            <a:prstDash val="solid"/>
            <a:round/>
            <a:headEnd len="med" w="med" type="none"/>
            <a:tailEnd len="med" w="med" type="none"/>
          </a:ln>
        </p:spPr>
      </p:cxnSp>
      <p:cxnSp>
        <p:nvCxnSpPr>
          <p:cNvPr id="717" name="Google Shape;717;p71"/>
          <p:cNvCxnSpPr>
            <a:endCxn id="708" idx="2"/>
          </p:cNvCxnSpPr>
          <p:nvPr/>
        </p:nvCxnSpPr>
        <p:spPr>
          <a:xfrm flipH="1" rot="10800000">
            <a:off x="3896450" y="2566900"/>
            <a:ext cx="19200" cy="1680300"/>
          </a:xfrm>
          <a:prstGeom prst="straightConnector1">
            <a:avLst/>
          </a:prstGeom>
          <a:noFill/>
          <a:ln cap="flat" cmpd="sng" w="28575">
            <a:solidFill>
              <a:schemeClr val="dk2"/>
            </a:solidFill>
            <a:prstDash val="solid"/>
            <a:round/>
            <a:headEnd len="med" w="med" type="none"/>
            <a:tailEnd len="med" w="med" type="triangle"/>
          </a:ln>
        </p:spPr>
      </p:cxnSp>
      <p:cxnSp>
        <p:nvCxnSpPr>
          <p:cNvPr id="718" name="Google Shape;718;p71"/>
          <p:cNvCxnSpPr/>
          <p:nvPr/>
        </p:nvCxnSpPr>
        <p:spPr>
          <a:xfrm rot="10800000">
            <a:off x="5228325" y="2572350"/>
            <a:ext cx="900" cy="1706100"/>
          </a:xfrm>
          <a:prstGeom prst="straightConnector1">
            <a:avLst/>
          </a:prstGeom>
          <a:noFill/>
          <a:ln cap="flat" cmpd="sng" w="28575">
            <a:solidFill>
              <a:schemeClr val="dk2"/>
            </a:solidFill>
            <a:prstDash val="solid"/>
            <a:round/>
            <a:headEnd len="med" w="med" type="none"/>
            <a:tailEnd len="med" w="med" type="triangle"/>
          </a:ln>
        </p:spPr>
      </p:cxnSp>
      <p:sp>
        <p:nvSpPr>
          <p:cNvPr id="719" name="Google Shape;719;p71"/>
          <p:cNvSpPr txBox="1"/>
          <p:nvPr/>
        </p:nvSpPr>
        <p:spPr>
          <a:xfrm>
            <a:off x="1125450" y="2427975"/>
            <a:ext cx="1312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Time Horizon</a:t>
            </a:r>
            <a:endParaRPr b="1">
              <a:latin typeface="Lato"/>
              <a:ea typeface="Lato"/>
              <a:cs typeface="Lato"/>
              <a:sym typeface="Lato"/>
            </a:endParaRPr>
          </a:p>
        </p:txBody>
      </p:sp>
      <p:sp>
        <p:nvSpPr>
          <p:cNvPr id="720" name="Google Shape;720;p71"/>
          <p:cNvSpPr txBox="1"/>
          <p:nvPr/>
        </p:nvSpPr>
        <p:spPr>
          <a:xfrm>
            <a:off x="6725400" y="2427975"/>
            <a:ext cx="1408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Time Horizon</a:t>
            </a:r>
            <a:endParaRPr b="1">
              <a:latin typeface="Lato"/>
              <a:ea typeface="Lato"/>
              <a:cs typeface="Lato"/>
              <a:sym typeface="Lato"/>
            </a:endParaRPr>
          </a:p>
        </p:txBody>
      </p:sp>
      <p:sp>
        <p:nvSpPr>
          <p:cNvPr id="721" name="Google Shape;721;p71"/>
          <p:cNvSpPr txBox="1"/>
          <p:nvPr/>
        </p:nvSpPr>
        <p:spPr>
          <a:xfrm>
            <a:off x="1522788" y="4100138"/>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r>
              <a:rPr b="1" lang="en" sz="2400">
                <a:latin typeface="Lato"/>
                <a:ea typeface="Lato"/>
                <a:cs typeface="Lato"/>
                <a:sym typeface="Lato"/>
              </a:rPr>
              <a:t> Space</a:t>
            </a:r>
            <a:endParaRPr b="1" sz="2400">
              <a:latin typeface="Lato"/>
              <a:ea typeface="Lato"/>
              <a:cs typeface="Lato"/>
              <a:sym typeface="Lato"/>
            </a:endParaRPr>
          </a:p>
        </p:txBody>
      </p:sp>
      <p:sp>
        <p:nvSpPr>
          <p:cNvPr id="722" name="Google Shape;722;p71"/>
          <p:cNvSpPr txBox="1"/>
          <p:nvPr/>
        </p:nvSpPr>
        <p:spPr>
          <a:xfrm>
            <a:off x="6186888" y="4100138"/>
            <a:ext cx="229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endParaRPr b="1" sz="2400">
              <a:latin typeface="Lato"/>
              <a:ea typeface="Lato"/>
              <a:cs typeface="Lato"/>
              <a:sym typeface="Lato"/>
            </a:endParaRPr>
          </a:p>
          <a:p>
            <a:pPr indent="0" lvl="0" marL="0" rtl="0" algn="ctr">
              <a:spcBef>
                <a:spcPts val="0"/>
              </a:spcBef>
              <a:spcAft>
                <a:spcPts val="0"/>
              </a:spcAft>
              <a:buNone/>
            </a:pPr>
            <a:r>
              <a:rPr b="1" lang="en" sz="2400">
                <a:latin typeface="Lato"/>
                <a:ea typeface="Lato"/>
                <a:cs typeface="Lato"/>
                <a:sym typeface="Lato"/>
              </a:rPr>
              <a:t>Space</a:t>
            </a:r>
            <a:endParaRPr b="1" sz="2400">
              <a:latin typeface="Lato"/>
              <a:ea typeface="Lato"/>
              <a:cs typeface="Lato"/>
              <a:sym typeface="Lato"/>
            </a:endParaRPr>
          </a:p>
        </p:txBody>
      </p:sp>
      <p:cxnSp>
        <p:nvCxnSpPr>
          <p:cNvPr id="723" name="Google Shape;723;p71"/>
          <p:cNvCxnSpPr/>
          <p:nvPr/>
        </p:nvCxnSpPr>
        <p:spPr>
          <a:xfrm>
            <a:off x="740350" y="4878525"/>
            <a:ext cx="7988100" cy="31200"/>
          </a:xfrm>
          <a:prstGeom prst="straightConnector1">
            <a:avLst/>
          </a:prstGeom>
          <a:noFill/>
          <a:ln cap="flat" cmpd="sng" w="76200">
            <a:solidFill>
              <a:schemeClr val="dk2"/>
            </a:solidFill>
            <a:prstDash val="solid"/>
            <a:round/>
            <a:headEnd len="med" w="med" type="triangle"/>
            <a:tailEnd len="med" w="med" type="triangle"/>
          </a:ln>
        </p:spPr>
      </p:cxnSp>
      <p:sp>
        <p:nvSpPr>
          <p:cNvPr id="724" name="Google Shape;724;p71"/>
          <p:cNvSpPr txBox="1"/>
          <p:nvPr/>
        </p:nvSpPr>
        <p:spPr>
          <a:xfrm>
            <a:off x="2327550" y="4586975"/>
            <a:ext cx="44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Space</a:t>
            </a:r>
            <a:r>
              <a:rPr lang="en">
                <a:latin typeface="Lato"/>
                <a:ea typeface="Lato"/>
                <a:cs typeface="Lato"/>
                <a:sym typeface="Lato"/>
              </a:rPr>
              <a:t> of Accounts</a:t>
            </a:r>
            <a:endParaRPr>
              <a:latin typeface="Lato"/>
              <a:ea typeface="Lato"/>
              <a:cs typeface="Lato"/>
              <a:sym typeface="Lato"/>
            </a:endParaRPr>
          </a:p>
        </p:txBody>
      </p:sp>
      <p:pic>
        <p:nvPicPr>
          <p:cNvPr id="725" name="Google Shape;725;p71">
            <a:hlinkClick r:id="rId4"/>
          </p:cNvPr>
          <p:cNvPicPr preferRelativeResize="0"/>
          <p:nvPr/>
        </p:nvPicPr>
        <p:blipFill>
          <a:blip r:embed="rId5">
            <a:alphaModFix/>
          </a:blip>
          <a:stretch>
            <a:fillRect/>
          </a:stretch>
        </p:blipFill>
        <p:spPr>
          <a:xfrm>
            <a:off x="6643238" y="1156800"/>
            <a:ext cx="1382019" cy="1410100"/>
          </a:xfrm>
          <a:prstGeom prst="rect">
            <a:avLst/>
          </a:prstGeom>
          <a:noFill/>
          <a:ln>
            <a:noFill/>
          </a:ln>
        </p:spPr>
      </p:pic>
      <p:sp>
        <p:nvSpPr>
          <p:cNvPr id="726" name="Google Shape;726;p71"/>
          <p:cNvSpPr txBox="1"/>
          <p:nvPr/>
        </p:nvSpPr>
        <p:spPr>
          <a:xfrm>
            <a:off x="6390750" y="2780725"/>
            <a:ext cx="203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Image Source: </a:t>
            </a:r>
            <a:r>
              <a:rPr b="1" lang="en" sz="800">
                <a:solidFill>
                  <a:srgbClr val="073763"/>
                </a:solidFill>
                <a:uFill>
                  <a:noFill/>
                </a:uFill>
                <a:latin typeface="Lato"/>
                <a:ea typeface="Lato"/>
                <a:cs typeface="Lato"/>
                <a:sym typeface="Lato"/>
                <a:hlinkClick r:id="rId6">
                  <a:extLst>
                    <a:ext uri="{A12FA001-AC4F-418D-AE19-62706E023703}">
                      <ahyp:hlinkClr val="tx"/>
                    </a:ext>
                  </a:extLst>
                </a:hlinkClick>
              </a:rPr>
              <a:t>Wikipedia on light cone</a:t>
            </a:r>
            <a:r>
              <a:rPr b="1" lang="en" sz="800">
                <a:latin typeface="Lato"/>
                <a:ea typeface="Lato"/>
                <a:cs typeface="Lato"/>
                <a:sym typeface="Lato"/>
              </a:rPr>
              <a:t> </a:t>
            </a:r>
            <a:endParaRPr b="1" sz="800">
              <a:latin typeface="Lato"/>
              <a:ea typeface="Lato"/>
              <a:cs typeface="Lato"/>
              <a:sym typeface="Lato"/>
            </a:endParaRPr>
          </a:p>
        </p:txBody>
      </p:sp>
      <p:sp>
        <p:nvSpPr>
          <p:cNvPr id="727" name="Google Shape;727;p71"/>
          <p:cNvSpPr txBox="1"/>
          <p:nvPr/>
        </p:nvSpPr>
        <p:spPr>
          <a:xfrm>
            <a:off x="3854838" y="4100138"/>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Private</a:t>
            </a:r>
            <a:r>
              <a:rPr b="1" lang="en" sz="2400">
                <a:latin typeface="Lato"/>
                <a:ea typeface="Lato"/>
                <a:cs typeface="Lato"/>
                <a:sym typeface="Lato"/>
              </a:rPr>
              <a:t> Space</a:t>
            </a:r>
            <a:endParaRPr b="1"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2"/>
          <p:cNvSpPr/>
          <p:nvPr/>
        </p:nvSpPr>
        <p:spPr>
          <a:xfrm>
            <a:off x="3915650" y="2289850"/>
            <a:ext cx="1312800" cy="554100"/>
          </a:xfrm>
          <a:prstGeom prst="ellipse">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Lato"/>
                <a:ea typeface="Lato"/>
                <a:cs typeface="Lato"/>
                <a:sym typeface="Lato"/>
              </a:rPr>
              <a:t>Page</a:t>
            </a:r>
            <a:endParaRPr>
              <a:latin typeface="Lato"/>
              <a:ea typeface="Lato"/>
              <a:cs typeface="Lato"/>
              <a:sym typeface="Lato"/>
            </a:endParaRPr>
          </a:p>
        </p:txBody>
      </p:sp>
      <p:sp>
        <p:nvSpPr>
          <p:cNvPr id="733" name="Google Shape;733;p72"/>
          <p:cNvSpPr txBox="1"/>
          <p:nvPr>
            <p:ph type="title"/>
          </p:nvPr>
        </p:nvSpPr>
        <p:spPr>
          <a:xfrm>
            <a:off x="240800" y="165875"/>
            <a:ext cx="8662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How to </a:t>
            </a:r>
            <a:r>
              <a:rPr b="1" i="1" lang="en">
                <a:solidFill>
                  <a:srgbClr val="3C78D8"/>
                </a:solidFill>
                <a:uFill>
                  <a:noFill/>
                </a:uFill>
                <a:hlinkClick r:id="rId3">
                  <a:extLst>
                    <a:ext uri="{A12FA001-AC4F-418D-AE19-62706E023703}">
                      <ahyp:hlinkClr val="tx"/>
                    </a:ext>
                  </a:extLst>
                </a:hlinkClick>
              </a:rPr>
              <a:t>Precisely</a:t>
            </a:r>
            <a:r>
              <a:rPr b="1" lang="en"/>
              <a:t> encode your </a:t>
            </a:r>
            <a:r>
              <a:rPr b="1" lang="en"/>
              <a:t>Data Governance Roadmap?</a:t>
            </a:r>
            <a:endParaRPr b="1"/>
          </a:p>
        </p:txBody>
      </p:sp>
      <p:sp>
        <p:nvSpPr>
          <p:cNvPr id="734" name="Google Shape;734;p72"/>
          <p:cNvSpPr txBox="1"/>
          <p:nvPr/>
        </p:nvSpPr>
        <p:spPr>
          <a:xfrm>
            <a:off x="3867600" y="1363725"/>
            <a:ext cx="1408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38761D"/>
                </a:solidFill>
                <a:latin typeface="Lato"/>
                <a:ea typeface="Lato"/>
                <a:cs typeface="Lato"/>
                <a:sym typeface="Lato"/>
              </a:rPr>
              <a:t>Service</a:t>
            </a:r>
            <a:endParaRPr b="1" sz="2400">
              <a:solidFill>
                <a:srgbClr val="38761D"/>
              </a:solidFill>
              <a:latin typeface="Lato"/>
              <a:ea typeface="Lato"/>
              <a:cs typeface="Lato"/>
              <a:sym typeface="Lato"/>
            </a:endParaRPr>
          </a:p>
        </p:txBody>
      </p:sp>
      <p:sp>
        <p:nvSpPr>
          <p:cNvPr id="735" name="Google Shape;735;p72"/>
          <p:cNvSpPr txBox="1"/>
          <p:nvPr/>
        </p:nvSpPr>
        <p:spPr>
          <a:xfrm>
            <a:off x="3915600" y="3545275"/>
            <a:ext cx="1312800" cy="3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latin typeface="Lato"/>
                <a:ea typeface="Lato"/>
                <a:cs typeface="Lato"/>
                <a:sym typeface="Lato"/>
              </a:rPr>
              <a:t>Files</a:t>
            </a:r>
            <a:endParaRPr b="1" sz="2400">
              <a:solidFill>
                <a:srgbClr val="4A86E8"/>
              </a:solidFill>
              <a:latin typeface="Lato"/>
              <a:ea typeface="Lato"/>
              <a:cs typeface="Lato"/>
              <a:sym typeface="Lato"/>
            </a:endParaRPr>
          </a:p>
        </p:txBody>
      </p:sp>
      <p:cxnSp>
        <p:nvCxnSpPr>
          <p:cNvPr id="736" name="Google Shape;736;p72"/>
          <p:cNvCxnSpPr>
            <a:endCxn id="737" idx="2"/>
          </p:cNvCxnSpPr>
          <p:nvPr/>
        </p:nvCxnSpPr>
        <p:spPr>
          <a:xfrm rot="10800000">
            <a:off x="4572000" y="2848725"/>
            <a:ext cx="0" cy="696600"/>
          </a:xfrm>
          <a:prstGeom prst="straightConnector1">
            <a:avLst/>
          </a:prstGeom>
          <a:noFill/>
          <a:ln cap="flat" cmpd="sng" w="28575">
            <a:solidFill>
              <a:srgbClr val="4A86E8"/>
            </a:solidFill>
            <a:prstDash val="solid"/>
            <a:round/>
            <a:headEnd len="med" w="med" type="none"/>
            <a:tailEnd len="med" w="med" type="triangle"/>
          </a:ln>
        </p:spPr>
      </p:cxnSp>
      <p:cxnSp>
        <p:nvCxnSpPr>
          <p:cNvPr id="738" name="Google Shape;738;p72"/>
          <p:cNvCxnSpPr>
            <a:stCxn id="732" idx="0"/>
            <a:endCxn id="734" idx="2"/>
          </p:cNvCxnSpPr>
          <p:nvPr/>
        </p:nvCxnSpPr>
        <p:spPr>
          <a:xfrm rot="10800000">
            <a:off x="4572050" y="1917850"/>
            <a:ext cx="0" cy="372000"/>
          </a:xfrm>
          <a:prstGeom prst="straightConnector1">
            <a:avLst/>
          </a:prstGeom>
          <a:noFill/>
          <a:ln cap="flat" cmpd="sng" w="19050">
            <a:solidFill>
              <a:srgbClr val="38761D"/>
            </a:solidFill>
            <a:prstDash val="solid"/>
            <a:round/>
            <a:headEnd len="med" w="med" type="none"/>
            <a:tailEnd len="med" w="med" type="triangle"/>
          </a:ln>
        </p:spPr>
      </p:cxnSp>
      <p:cxnSp>
        <p:nvCxnSpPr>
          <p:cNvPr id="739" name="Google Shape;739;p72"/>
          <p:cNvCxnSpPr/>
          <p:nvPr/>
        </p:nvCxnSpPr>
        <p:spPr>
          <a:xfrm flipH="1" rot="10800000">
            <a:off x="5228400" y="834450"/>
            <a:ext cx="3200400" cy="1737300"/>
          </a:xfrm>
          <a:prstGeom prst="straightConnector1">
            <a:avLst/>
          </a:prstGeom>
          <a:noFill/>
          <a:ln cap="flat" cmpd="sng" w="28575">
            <a:solidFill>
              <a:schemeClr val="dk2"/>
            </a:solidFill>
            <a:prstDash val="solid"/>
            <a:round/>
            <a:headEnd len="med" w="med" type="none"/>
            <a:tailEnd len="med" w="med" type="none"/>
          </a:ln>
        </p:spPr>
      </p:cxnSp>
      <p:cxnSp>
        <p:nvCxnSpPr>
          <p:cNvPr id="740" name="Google Shape;740;p72"/>
          <p:cNvCxnSpPr/>
          <p:nvPr/>
        </p:nvCxnSpPr>
        <p:spPr>
          <a:xfrm rot="10800000">
            <a:off x="715200" y="834450"/>
            <a:ext cx="3200400" cy="1737300"/>
          </a:xfrm>
          <a:prstGeom prst="straightConnector1">
            <a:avLst/>
          </a:prstGeom>
          <a:noFill/>
          <a:ln cap="flat" cmpd="sng" w="28575">
            <a:solidFill>
              <a:schemeClr val="dk2"/>
            </a:solidFill>
            <a:prstDash val="solid"/>
            <a:round/>
            <a:headEnd len="med" w="med" type="none"/>
            <a:tailEnd len="med" w="med" type="none"/>
          </a:ln>
        </p:spPr>
      </p:cxnSp>
      <p:cxnSp>
        <p:nvCxnSpPr>
          <p:cNvPr id="741" name="Google Shape;741;p72"/>
          <p:cNvCxnSpPr>
            <a:endCxn id="737" idx="1"/>
          </p:cNvCxnSpPr>
          <p:nvPr/>
        </p:nvCxnSpPr>
        <p:spPr>
          <a:xfrm rot="10800000">
            <a:off x="3915575" y="2562525"/>
            <a:ext cx="0" cy="1685400"/>
          </a:xfrm>
          <a:prstGeom prst="straightConnector1">
            <a:avLst/>
          </a:prstGeom>
          <a:noFill/>
          <a:ln cap="flat" cmpd="sng" w="28575">
            <a:solidFill>
              <a:schemeClr val="dk2"/>
            </a:solidFill>
            <a:prstDash val="solid"/>
            <a:round/>
            <a:headEnd len="med" w="med" type="none"/>
            <a:tailEnd len="med" w="med" type="triangle"/>
          </a:ln>
        </p:spPr>
      </p:cxnSp>
      <p:cxnSp>
        <p:nvCxnSpPr>
          <p:cNvPr id="742" name="Google Shape;742;p72"/>
          <p:cNvCxnSpPr/>
          <p:nvPr/>
        </p:nvCxnSpPr>
        <p:spPr>
          <a:xfrm rot="10800000">
            <a:off x="5228325" y="2572400"/>
            <a:ext cx="8700" cy="1667100"/>
          </a:xfrm>
          <a:prstGeom prst="straightConnector1">
            <a:avLst/>
          </a:prstGeom>
          <a:noFill/>
          <a:ln cap="flat" cmpd="sng" w="28575">
            <a:solidFill>
              <a:schemeClr val="dk2"/>
            </a:solidFill>
            <a:prstDash val="solid"/>
            <a:round/>
            <a:headEnd len="med" w="med" type="none"/>
            <a:tailEnd len="med" w="med" type="triangle"/>
          </a:ln>
        </p:spPr>
      </p:cxnSp>
      <p:sp>
        <p:nvSpPr>
          <p:cNvPr id="743" name="Google Shape;743;p72"/>
          <p:cNvSpPr/>
          <p:nvPr/>
        </p:nvSpPr>
        <p:spPr>
          <a:xfrm>
            <a:off x="381900" y="762300"/>
            <a:ext cx="333300" cy="1819500"/>
          </a:xfrm>
          <a:prstGeom prst="upArrow">
            <a:avLst>
              <a:gd fmla="val 50000" name="adj1"/>
              <a:gd fmla="val 50000" name="adj2"/>
            </a:avLst>
          </a:prstGeom>
          <a:solidFill>
            <a:srgbClr val="38761D"/>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72"/>
          <p:cNvPicPr preferRelativeResize="0"/>
          <p:nvPr/>
        </p:nvPicPr>
        <p:blipFill>
          <a:blip r:embed="rId4">
            <a:alphaModFix/>
          </a:blip>
          <a:stretch>
            <a:fillRect/>
          </a:stretch>
        </p:blipFill>
        <p:spPr>
          <a:xfrm>
            <a:off x="4182859" y="3933950"/>
            <a:ext cx="778093" cy="324925"/>
          </a:xfrm>
          <a:prstGeom prst="rect">
            <a:avLst/>
          </a:prstGeom>
          <a:noFill/>
          <a:ln>
            <a:noFill/>
          </a:ln>
        </p:spPr>
      </p:pic>
      <p:pic>
        <p:nvPicPr>
          <p:cNvPr id="745" name="Google Shape;745;p72">
            <a:hlinkClick r:id="rId5"/>
          </p:cNvPr>
          <p:cNvPicPr preferRelativeResize="0"/>
          <p:nvPr/>
        </p:nvPicPr>
        <p:blipFill>
          <a:blip r:embed="rId6">
            <a:alphaModFix/>
          </a:blip>
          <a:stretch>
            <a:fillRect/>
          </a:stretch>
        </p:blipFill>
        <p:spPr>
          <a:xfrm>
            <a:off x="4230839" y="834462"/>
            <a:ext cx="682332" cy="572702"/>
          </a:xfrm>
          <a:prstGeom prst="rect">
            <a:avLst/>
          </a:prstGeom>
          <a:noFill/>
          <a:ln>
            <a:noFill/>
          </a:ln>
        </p:spPr>
      </p:pic>
      <p:pic>
        <p:nvPicPr>
          <p:cNvPr id="746" name="Google Shape;746;p72">
            <a:hlinkClick r:id="rId7"/>
          </p:cNvPr>
          <p:cNvPicPr preferRelativeResize="0"/>
          <p:nvPr/>
        </p:nvPicPr>
        <p:blipFill>
          <a:blip r:embed="rId8">
            <a:alphaModFix/>
          </a:blip>
          <a:stretch>
            <a:fillRect/>
          </a:stretch>
        </p:blipFill>
        <p:spPr>
          <a:xfrm>
            <a:off x="5335149" y="2334326"/>
            <a:ext cx="627102" cy="696599"/>
          </a:xfrm>
          <a:prstGeom prst="rect">
            <a:avLst/>
          </a:prstGeom>
          <a:noFill/>
          <a:ln>
            <a:noFill/>
          </a:ln>
        </p:spPr>
      </p:pic>
      <p:pic>
        <p:nvPicPr>
          <p:cNvPr id="747" name="Google Shape;747;p72">
            <a:hlinkClick r:id="rId9"/>
          </p:cNvPr>
          <p:cNvPicPr preferRelativeResize="0"/>
          <p:nvPr/>
        </p:nvPicPr>
        <p:blipFill rotWithShape="1">
          <a:blip r:embed="rId10">
            <a:alphaModFix/>
          </a:blip>
          <a:srcRect b="0" l="0" r="81646" t="0"/>
          <a:stretch/>
        </p:blipFill>
        <p:spPr>
          <a:xfrm>
            <a:off x="5228397" y="1066100"/>
            <a:ext cx="668755" cy="644775"/>
          </a:xfrm>
          <a:prstGeom prst="rect">
            <a:avLst/>
          </a:prstGeom>
          <a:noFill/>
          <a:ln>
            <a:noFill/>
          </a:ln>
        </p:spPr>
      </p:pic>
      <p:pic>
        <p:nvPicPr>
          <p:cNvPr id="748" name="Google Shape;748;p72">
            <a:hlinkClick r:id="rId11"/>
          </p:cNvPr>
          <p:cNvPicPr preferRelativeResize="0"/>
          <p:nvPr/>
        </p:nvPicPr>
        <p:blipFill rotWithShape="1">
          <a:blip r:embed="rId12">
            <a:alphaModFix/>
          </a:blip>
          <a:srcRect b="0" l="0" r="64778" t="0"/>
          <a:stretch/>
        </p:blipFill>
        <p:spPr>
          <a:xfrm>
            <a:off x="3331654" y="1053400"/>
            <a:ext cx="433946" cy="644775"/>
          </a:xfrm>
          <a:prstGeom prst="rect">
            <a:avLst/>
          </a:prstGeom>
          <a:noFill/>
          <a:ln>
            <a:noFill/>
          </a:ln>
        </p:spPr>
      </p:pic>
      <p:cxnSp>
        <p:nvCxnSpPr>
          <p:cNvPr id="749" name="Google Shape;749;p72"/>
          <p:cNvCxnSpPr/>
          <p:nvPr/>
        </p:nvCxnSpPr>
        <p:spPr>
          <a:xfrm>
            <a:off x="740350" y="4878525"/>
            <a:ext cx="7988100" cy="31200"/>
          </a:xfrm>
          <a:prstGeom prst="straightConnector1">
            <a:avLst/>
          </a:prstGeom>
          <a:noFill/>
          <a:ln cap="flat" cmpd="sng" w="76200">
            <a:solidFill>
              <a:schemeClr val="dk2"/>
            </a:solidFill>
            <a:prstDash val="solid"/>
            <a:round/>
            <a:headEnd len="med" w="med" type="triangle"/>
            <a:tailEnd len="med" w="med" type="triangle"/>
          </a:ln>
        </p:spPr>
      </p:cxnSp>
      <p:sp>
        <p:nvSpPr>
          <p:cNvPr id="750" name="Google Shape;750;p72"/>
          <p:cNvSpPr txBox="1"/>
          <p:nvPr/>
        </p:nvSpPr>
        <p:spPr>
          <a:xfrm>
            <a:off x="2327550" y="4512950"/>
            <a:ext cx="44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Spaces of Accounts</a:t>
            </a:r>
            <a:endParaRPr>
              <a:latin typeface="Lato"/>
              <a:ea typeface="Lato"/>
              <a:cs typeface="Lato"/>
              <a:sym typeface="Lato"/>
            </a:endParaRPr>
          </a:p>
        </p:txBody>
      </p:sp>
      <p:pic>
        <p:nvPicPr>
          <p:cNvPr id="751" name="Google Shape;751;p72">
            <a:hlinkClick r:id="rId13"/>
          </p:cNvPr>
          <p:cNvPicPr preferRelativeResize="0"/>
          <p:nvPr/>
        </p:nvPicPr>
        <p:blipFill>
          <a:blip r:embed="rId14">
            <a:alphaModFix/>
          </a:blip>
          <a:stretch>
            <a:fillRect/>
          </a:stretch>
        </p:blipFill>
        <p:spPr>
          <a:xfrm>
            <a:off x="5350475" y="3860025"/>
            <a:ext cx="596445" cy="696594"/>
          </a:xfrm>
          <a:prstGeom prst="rect">
            <a:avLst/>
          </a:prstGeom>
          <a:noFill/>
          <a:ln>
            <a:noFill/>
          </a:ln>
        </p:spPr>
      </p:pic>
      <p:pic>
        <p:nvPicPr>
          <p:cNvPr id="752" name="Google Shape;752;p72">
            <a:hlinkClick r:id="rId15"/>
          </p:cNvPr>
          <p:cNvPicPr preferRelativeResize="0"/>
          <p:nvPr/>
        </p:nvPicPr>
        <p:blipFill>
          <a:blip r:embed="rId16">
            <a:alphaModFix/>
          </a:blip>
          <a:stretch>
            <a:fillRect/>
          </a:stretch>
        </p:blipFill>
        <p:spPr>
          <a:xfrm>
            <a:off x="2954762" y="3878285"/>
            <a:ext cx="868813" cy="660089"/>
          </a:xfrm>
          <a:prstGeom prst="rect">
            <a:avLst/>
          </a:prstGeom>
          <a:noFill/>
          <a:ln>
            <a:noFill/>
          </a:ln>
        </p:spPr>
      </p:pic>
      <p:pic>
        <p:nvPicPr>
          <p:cNvPr id="753" name="Google Shape;753;p72">
            <a:hlinkClick r:id="rId17"/>
          </p:cNvPr>
          <p:cNvPicPr preferRelativeResize="0"/>
          <p:nvPr/>
        </p:nvPicPr>
        <p:blipFill rotWithShape="1">
          <a:blip r:embed="rId10">
            <a:alphaModFix/>
          </a:blip>
          <a:srcRect b="0" l="22648" r="0" t="0"/>
          <a:stretch/>
        </p:blipFill>
        <p:spPr>
          <a:xfrm>
            <a:off x="5017087" y="1710900"/>
            <a:ext cx="1147699" cy="262575"/>
          </a:xfrm>
          <a:prstGeom prst="rect">
            <a:avLst/>
          </a:prstGeom>
          <a:noFill/>
          <a:ln>
            <a:noFill/>
          </a:ln>
        </p:spPr>
      </p:pic>
      <p:pic>
        <p:nvPicPr>
          <p:cNvPr id="754" name="Google Shape;754;p72">
            <a:hlinkClick r:id="rId18"/>
          </p:cNvPr>
          <p:cNvPicPr preferRelativeResize="0"/>
          <p:nvPr/>
        </p:nvPicPr>
        <p:blipFill rotWithShape="1">
          <a:blip r:embed="rId12">
            <a:alphaModFix/>
          </a:blip>
          <a:srcRect b="24955" l="42498" r="0" t="31927"/>
          <a:stretch/>
        </p:blipFill>
        <p:spPr>
          <a:xfrm>
            <a:off x="3283362" y="1698175"/>
            <a:ext cx="530525" cy="208200"/>
          </a:xfrm>
          <a:prstGeom prst="rect">
            <a:avLst/>
          </a:prstGeom>
          <a:noFill/>
          <a:ln>
            <a:noFill/>
          </a:ln>
        </p:spPr>
      </p:pic>
      <p:sp>
        <p:nvSpPr>
          <p:cNvPr id="755" name="Google Shape;755;p72"/>
          <p:cNvSpPr txBox="1"/>
          <p:nvPr/>
        </p:nvSpPr>
        <p:spPr>
          <a:xfrm>
            <a:off x="1522788" y="4193588"/>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endParaRPr b="1" sz="2400">
              <a:latin typeface="Lato"/>
              <a:ea typeface="Lato"/>
              <a:cs typeface="Lato"/>
              <a:sym typeface="Lato"/>
            </a:endParaRPr>
          </a:p>
        </p:txBody>
      </p:sp>
      <p:sp>
        <p:nvSpPr>
          <p:cNvPr id="756" name="Google Shape;756;p72"/>
          <p:cNvSpPr txBox="1"/>
          <p:nvPr/>
        </p:nvSpPr>
        <p:spPr>
          <a:xfrm>
            <a:off x="5681238" y="4193600"/>
            <a:ext cx="229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endParaRPr b="1" sz="2400">
              <a:latin typeface="Lato"/>
              <a:ea typeface="Lato"/>
              <a:cs typeface="Lato"/>
              <a:sym typeface="Lato"/>
            </a:endParaRPr>
          </a:p>
        </p:txBody>
      </p:sp>
      <p:sp>
        <p:nvSpPr>
          <p:cNvPr id="757" name="Google Shape;757;p72"/>
          <p:cNvSpPr txBox="1"/>
          <p:nvPr/>
        </p:nvSpPr>
        <p:spPr>
          <a:xfrm>
            <a:off x="3854738" y="4193600"/>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Private</a:t>
            </a:r>
            <a:endParaRPr b="1" sz="2400">
              <a:latin typeface="Lato"/>
              <a:ea typeface="Lato"/>
              <a:cs typeface="Lato"/>
              <a:sym typeface="Lato"/>
            </a:endParaRPr>
          </a:p>
        </p:txBody>
      </p:sp>
      <p:sp>
        <p:nvSpPr>
          <p:cNvPr id="758" name="Google Shape;758;p72"/>
          <p:cNvSpPr/>
          <p:nvPr/>
        </p:nvSpPr>
        <p:spPr>
          <a:xfrm rot="-5400000">
            <a:off x="-527550" y="3573625"/>
            <a:ext cx="2152200" cy="4491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Processing</a:t>
            </a:r>
            <a:endParaRPr>
              <a:solidFill>
                <a:schemeClr val="lt1"/>
              </a:solidFill>
            </a:endParaRPr>
          </a:p>
        </p:txBody>
      </p:sp>
      <p:sp>
        <p:nvSpPr>
          <p:cNvPr id="759" name="Google Shape;759;p72"/>
          <p:cNvSpPr/>
          <p:nvPr/>
        </p:nvSpPr>
        <p:spPr>
          <a:xfrm rot="-5400000">
            <a:off x="-419550" y="1505775"/>
            <a:ext cx="1936200" cy="449100"/>
          </a:xfrm>
          <a:prstGeom prst="rightArrow">
            <a:avLst>
              <a:gd fmla="val 50000" name="adj1"/>
              <a:gd fmla="val 50000" name="adj2"/>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Deployment</a:t>
            </a:r>
            <a:endParaRPr>
              <a:solidFill>
                <a:schemeClr val="lt1"/>
              </a:solidFill>
            </a:endParaRPr>
          </a:p>
        </p:txBody>
      </p:sp>
      <p:sp>
        <p:nvSpPr>
          <p:cNvPr id="760" name="Google Shape;760;p72"/>
          <p:cNvSpPr txBox="1"/>
          <p:nvPr/>
        </p:nvSpPr>
        <p:spPr>
          <a:xfrm>
            <a:off x="740350" y="2255350"/>
            <a:ext cx="28614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These industrial strength tools are already using </a:t>
            </a:r>
            <a:r>
              <a:rPr b="1" i="1" lang="en">
                <a:latin typeface="Lato"/>
                <a:ea typeface="Lato"/>
                <a:cs typeface="Lato"/>
                <a:sym typeface="Lato"/>
              </a:rPr>
              <a:t>key-value pairs</a:t>
            </a:r>
            <a:r>
              <a:rPr lang="en">
                <a:latin typeface="Lato"/>
                <a:ea typeface="Lato"/>
                <a:cs typeface="Lato"/>
                <a:sym typeface="Lato"/>
              </a:rPr>
              <a:t> to compose Page/File/Service in a human readable format (</a:t>
            </a:r>
            <a:r>
              <a:rPr lang="en">
                <a:solidFill>
                  <a:srgbClr val="3C78D8"/>
                </a:solidFill>
                <a:uFill>
                  <a:noFill/>
                </a:uFill>
                <a:latin typeface="Lato"/>
                <a:ea typeface="Lato"/>
                <a:cs typeface="Lato"/>
                <a:sym typeface="Lato"/>
                <a:hlinkClick r:id="rId19">
                  <a:extLst>
                    <a:ext uri="{A12FA001-AC4F-418D-AE19-62706E023703}">
                      <ahyp:hlinkClr val="tx"/>
                    </a:ext>
                  </a:extLst>
                </a:hlinkClick>
              </a:rPr>
              <a:t>YAML</a:t>
            </a:r>
            <a:r>
              <a:rPr lang="en">
                <a:latin typeface="Lato"/>
                <a:ea typeface="Lato"/>
                <a:cs typeface="Lato"/>
                <a:sym typeface="Lato"/>
              </a:rPr>
              <a:t>).</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This style of programming is a.k.a. Declarative/Functional Programming.</a:t>
            </a:r>
            <a:endParaRPr>
              <a:latin typeface="Lato"/>
              <a:ea typeface="Lato"/>
              <a:cs typeface="Lato"/>
              <a:sym typeface="Lato"/>
            </a:endParaRPr>
          </a:p>
        </p:txBody>
      </p:sp>
      <p:sp>
        <p:nvSpPr>
          <p:cNvPr id="761" name="Google Shape;761;p72"/>
          <p:cNvSpPr txBox="1"/>
          <p:nvPr/>
        </p:nvSpPr>
        <p:spPr>
          <a:xfrm>
            <a:off x="6118500" y="2255350"/>
            <a:ext cx="28614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One way to further streamline the human-machine interaction is to embed all these content into a Page-based Formats, tailored to personal needs</a:t>
            </a:r>
            <a:r>
              <a:rPr lang="en">
                <a:latin typeface="Lato"/>
                <a:ea typeface="Lato"/>
                <a:cs typeface="Lato"/>
                <a:sym typeface="Lato"/>
              </a:rPr>
              <a:t>.</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Henceforth, anyone may use MediaWiki as a </a:t>
            </a:r>
            <a:r>
              <a:rPr lang="en">
                <a:solidFill>
                  <a:srgbClr val="3C78D8"/>
                </a:solidFill>
                <a:uFill>
                  <a:noFill/>
                </a:uFill>
                <a:latin typeface="Lato"/>
                <a:ea typeface="Lato"/>
                <a:cs typeface="Lato"/>
                <a:sym typeface="Lato"/>
                <a:hlinkClick r:id="rId20">
                  <a:extLst>
                    <a:ext uri="{A12FA001-AC4F-418D-AE19-62706E023703}">
                      <ahyp:hlinkClr val="tx"/>
                    </a:ext>
                  </a:extLst>
                </a:hlinkClick>
              </a:rPr>
              <a:t>Personal Knowledge Container</a:t>
            </a:r>
            <a:r>
              <a:rPr lang="en">
                <a:latin typeface="Lato"/>
                <a:ea typeface="Lato"/>
                <a:cs typeface="Lato"/>
                <a:sym typeface="Lato"/>
              </a:rPr>
              <a:t>.</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3"/>
          <p:cNvSpPr/>
          <p:nvPr/>
        </p:nvSpPr>
        <p:spPr>
          <a:xfrm>
            <a:off x="3915650" y="2289850"/>
            <a:ext cx="1312800" cy="554100"/>
          </a:xfrm>
          <a:prstGeom prst="ellipse">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Lato"/>
                <a:ea typeface="Lato"/>
                <a:cs typeface="Lato"/>
                <a:sym typeface="Lato"/>
              </a:rPr>
              <a:t>Page</a:t>
            </a:r>
            <a:endParaRPr>
              <a:latin typeface="Lato"/>
              <a:ea typeface="Lato"/>
              <a:cs typeface="Lato"/>
              <a:sym typeface="Lato"/>
            </a:endParaRPr>
          </a:p>
        </p:txBody>
      </p:sp>
      <p:sp>
        <p:nvSpPr>
          <p:cNvPr id="767" name="Google Shape;767;p73"/>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Will automated procedures </a:t>
            </a:r>
            <a:r>
              <a:rPr b="1" i="1" lang="en">
                <a:solidFill>
                  <a:srgbClr val="3C78D8"/>
                </a:solidFill>
                <a:uFill>
                  <a:noFill/>
                </a:uFill>
                <a:hlinkClick r:id="rId3">
                  <a:extLst>
                    <a:ext uri="{A12FA001-AC4F-418D-AE19-62706E023703}">
                      <ahyp:hlinkClr val="tx"/>
                    </a:ext>
                  </a:extLst>
                </a:hlinkClick>
              </a:rPr>
              <a:t>Terminate</a:t>
            </a:r>
            <a:r>
              <a:rPr b="1" lang="en"/>
              <a:t> in time?</a:t>
            </a:r>
            <a:endParaRPr b="1"/>
          </a:p>
        </p:txBody>
      </p:sp>
      <p:sp>
        <p:nvSpPr>
          <p:cNvPr id="768" name="Google Shape;768;p73"/>
          <p:cNvSpPr txBox="1"/>
          <p:nvPr/>
        </p:nvSpPr>
        <p:spPr>
          <a:xfrm>
            <a:off x="3867600" y="1363725"/>
            <a:ext cx="1408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38761D"/>
                </a:solidFill>
                <a:latin typeface="Lato"/>
                <a:ea typeface="Lato"/>
                <a:cs typeface="Lato"/>
                <a:sym typeface="Lato"/>
              </a:rPr>
              <a:t>Service</a:t>
            </a:r>
            <a:endParaRPr b="1" sz="2400">
              <a:solidFill>
                <a:srgbClr val="38761D"/>
              </a:solidFill>
              <a:latin typeface="Lato"/>
              <a:ea typeface="Lato"/>
              <a:cs typeface="Lato"/>
              <a:sym typeface="Lato"/>
            </a:endParaRPr>
          </a:p>
        </p:txBody>
      </p:sp>
      <p:sp>
        <p:nvSpPr>
          <p:cNvPr id="769" name="Google Shape;769;p73"/>
          <p:cNvSpPr txBox="1"/>
          <p:nvPr/>
        </p:nvSpPr>
        <p:spPr>
          <a:xfrm>
            <a:off x="3915600" y="3545275"/>
            <a:ext cx="1312800" cy="92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latin typeface="Lato"/>
                <a:ea typeface="Lato"/>
                <a:cs typeface="Lato"/>
                <a:sym typeface="Lato"/>
              </a:rPr>
              <a:t>Files</a:t>
            </a:r>
            <a:endParaRPr b="1" sz="2400">
              <a:solidFill>
                <a:srgbClr val="4A86E8"/>
              </a:solidFill>
              <a:latin typeface="Lato"/>
              <a:ea typeface="Lato"/>
              <a:cs typeface="Lato"/>
              <a:sym typeface="Lato"/>
            </a:endParaRPr>
          </a:p>
        </p:txBody>
      </p:sp>
      <p:cxnSp>
        <p:nvCxnSpPr>
          <p:cNvPr id="770" name="Google Shape;770;p73"/>
          <p:cNvCxnSpPr>
            <a:endCxn id="771" idx="2"/>
          </p:cNvCxnSpPr>
          <p:nvPr/>
        </p:nvCxnSpPr>
        <p:spPr>
          <a:xfrm rot="10800000">
            <a:off x="4572000" y="2848725"/>
            <a:ext cx="0" cy="696600"/>
          </a:xfrm>
          <a:prstGeom prst="straightConnector1">
            <a:avLst/>
          </a:prstGeom>
          <a:noFill/>
          <a:ln cap="flat" cmpd="sng" w="28575">
            <a:solidFill>
              <a:srgbClr val="4A86E8"/>
            </a:solidFill>
            <a:prstDash val="solid"/>
            <a:round/>
            <a:headEnd len="med" w="med" type="none"/>
            <a:tailEnd len="med" w="med" type="triangle"/>
          </a:ln>
        </p:spPr>
      </p:cxnSp>
      <p:cxnSp>
        <p:nvCxnSpPr>
          <p:cNvPr id="772" name="Google Shape;772;p73"/>
          <p:cNvCxnSpPr>
            <a:stCxn id="766" idx="0"/>
            <a:endCxn id="768" idx="2"/>
          </p:cNvCxnSpPr>
          <p:nvPr/>
        </p:nvCxnSpPr>
        <p:spPr>
          <a:xfrm rot="10800000">
            <a:off x="4572050" y="1917850"/>
            <a:ext cx="0" cy="372000"/>
          </a:xfrm>
          <a:prstGeom prst="straightConnector1">
            <a:avLst/>
          </a:prstGeom>
          <a:noFill/>
          <a:ln cap="flat" cmpd="sng" w="19050">
            <a:solidFill>
              <a:srgbClr val="38761D"/>
            </a:solidFill>
            <a:prstDash val="solid"/>
            <a:round/>
            <a:headEnd len="med" w="med" type="none"/>
            <a:tailEnd len="med" w="med" type="triangle"/>
          </a:ln>
        </p:spPr>
      </p:cxnSp>
      <p:cxnSp>
        <p:nvCxnSpPr>
          <p:cNvPr id="773" name="Google Shape;773;p73"/>
          <p:cNvCxnSpPr/>
          <p:nvPr/>
        </p:nvCxnSpPr>
        <p:spPr>
          <a:xfrm flipH="1" rot="10800000">
            <a:off x="5228400" y="834450"/>
            <a:ext cx="3200400" cy="1737300"/>
          </a:xfrm>
          <a:prstGeom prst="straightConnector1">
            <a:avLst/>
          </a:prstGeom>
          <a:noFill/>
          <a:ln cap="flat" cmpd="sng" w="28575">
            <a:solidFill>
              <a:schemeClr val="dk2"/>
            </a:solidFill>
            <a:prstDash val="solid"/>
            <a:round/>
            <a:headEnd len="med" w="med" type="none"/>
            <a:tailEnd len="med" w="med" type="none"/>
          </a:ln>
        </p:spPr>
      </p:cxnSp>
      <p:cxnSp>
        <p:nvCxnSpPr>
          <p:cNvPr id="774" name="Google Shape;774;p73"/>
          <p:cNvCxnSpPr/>
          <p:nvPr/>
        </p:nvCxnSpPr>
        <p:spPr>
          <a:xfrm rot="10800000">
            <a:off x="715200" y="834450"/>
            <a:ext cx="3200400" cy="1737300"/>
          </a:xfrm>
          <a:prstGeom prst="straightConnector1">
            <a:avLst/>
          </a:prstGeom>
          <a:noFill/>
          <a:ln cap="flat" cmpd="sng" w="28575">
            <a:solidFill>
              <a:schemeClr val="dk2"/>
            </a:solidFill>
            <a:prstDash val="solid"/>
            <a:round/>
            <a:headEnd len="med" w="med" type="none"/>
            <a:tailEnd len="med" w="med" type="none"/>
          </a:ln>
        </p:spPr>
      </p:cxnSp>
      <p:cxnSp>
        <p:nvCxnSpPr>
          <p:cNvPr id="775" name="Google Shape;775;p73"/>
          <p:cNvCxnSpPr>
            <a:endCxn id="771" idx="1"/>
          </p:cNvCxnSpPr>
          <p:nvPr/>
        </p:nvCxnSpPr>
        <p:spPr>
          <a:xfrm flipH="1" rot="10800000">
            <a:off x="3912175" y="2562500"/>
            <a:ext cx="3300" cy="1669200"/>
          </a:xfrm>
          <a:prstGeom prst="straightConnector1">
            <a:avLst/>
          </a:prstGeom>
          <a:noFill/>
          <a:ln cap="flat" cmpd="sng" w="28575">
            <a:solidFill>
              <a:schemeClr val="dk2"/>
            </a:solidFill>
            <a:prstDash val="solid"/>
            <a:round/>
            <a:headEnd len="med" w="med" type="none"/>
            <a:tailEnd len="med" w="med" type="triangle"/>
          </a:ln>
        </p:spPr>
      </p:cxnSp>
      <p:cxnSp>
        <p:nvCxnSpPr>
          <p:cNvPr id="776" name="Google Shape;776;p73"/>
          <p:cNvCxnSpPr/>
          <p:nvPr/>
        </p:nvCxnSpPr>
        <p:spPr>
          <a:xfrm rot="10800000">
            <a:off x="5228325" y="2572400"/>
            <a:ext cx="8700" cy="1667100"/>
          </a:xfrm>
          <a:prstGeom prst="straightConnector1">
            <a:avLst/>
          </a:prstGeom>
          <a:noFill/>
          <a:ln cap="flat" cmpd="sng" w="28575">
            <a:solidFill>
              <a:schemeClr val="dk2"/>
            </a:solidFill>
            <a:prstDash val="solid"/>
            <a:round/>
            <a:headEnd len="med" w="med" type="none"/>
            <a:tailEnd len="med" w="med" type="triangle"/>
          </a:ln>
        </p:spPr>
      </p:cxnSp>
      <p:pic>
        <p:nvPicPr>
          <p:cNvPr id="777" name="Google Shape;777;p73"/>
          <p:cNvPicPr preferRelativeResize="0"/>
          <p:nvPr/>
        </p:nvPicPr>
        <p:blipFill rotWithShape="1">
          <a:blip r:embed="rId4">
            <a:alphaModFix/>
          </a:blip>
          <a:srcRect b="0" l="0" r="57164" t="0"/>
          <a:stretch/>
        </p:blipFill>
        <p:spPr>
          <a:xfrm>
            <a:off x="4405255" y="4231700"/>
            <a:ext cx="333299" cy="324925"/>
          </a:xfrm>
          <a:prstGeom prst="rect">
            <a:avLst/>
          </a:prstGeom>
          <a:noFill/>
          <a:ln>
            <a:noFill/>
          </a:ln>
        </p:spPr>
      </p:pic>
      <p:pic>
        <p:nvPicPr>
          <p:cNvPr id="778" name="Google Shape;778;p73">
            <a:hlinkClick r:id="rId5"/>
          </p:cNvPr>
          <p:cNvPicPr preferRelativeResize="0"/>
          <p:nvPr/>
        </p:nvPicPr>
        <p:blipFill rotWithShape="1">
          <a:blip r:embed="rId6">
            <a:alphaModFix/>
          </a:blip>
          <a:srcRect b="30118" l="0" r="0" t="0"/>
          <a:stretch/>
        </p:blipFill>
        <p:spPr>
          <a:xfrm>
            <a:off x="4230850" y="834454"/>
            <a:ext cx="682327" cy="400200"/>
          </a:xfrm>
          <a:prstGeom prst="rect">
            <a:avLst/>
          </a:prstGeom>
          <a:noFill/>
          <a:ln>
            <a:noFill/>
          </a:ln>
        </p:spPr>
      </p:pic>
      <p:pic>
        <p:nvPicPr>
          <p:cNvPr id="779" name="Google Shape;779;p73">
            <a:hlinkClick r:id="rId7"/>
          </p:cNvPr>
          <p:cNvPicPr preferRelativeResize="0"/>
          <p:nvPr/>
        </p:nvPicPr>
        <p:blipFill rotWithShape="1">
          <a:blip r:embed="rId8">
            <a:alphaModFix/>
          </a:blip>
          <a:srcRect b="20458" l="0" r="0" t="0"/>
          <a:stretch/>
        </p:blipFill>
        <p:spPr>
          <a:xfrm>
            <a:off x="5335150" y="2334325"/>
            <a:ext cx="627099" cy="554101"/>
          </a:xfrm>
          <a:prstGeom prst="rect">
            <a:avLst/>
          </a:prstGeom>
          <a:noFill/>
          <a:ln>
            <a:noFill/>
          </a:ln>
        </p:spPr>
      </p:pic>
      <p:pic>
        <p:nvPicPr>
          <p:cNvPr id="780" name="Google Shape;780;p73">
            <a:hlinkClick r:id="rId9"/>
          </p:cNvPr>
          <p:cNvPicPr preferRelativeResize="0"/>
          <p:nvPr/>
        </p:nvPicPr>
        <p:blipFill rotWithShape="1">
          <a:blip r:embed="rId10">
            <a:alphaModFix/>
          </a:blip>
          <a:srcRect b="0" l="0" r="81646" t="0"/>
          <a:stretch/>
        </p:blipFill>
        <p:spPr>
          <a:xfrm>
            <a:off x="5228397" y="1066100"/>
            <a:ext cx="668755" cy="644775"/>
          </a:xfrm>
          <a:prstGeom prst="rect">
            <a:avLst/>
          </a:prstGeom>
          <a:noFill/>
          <a:ln>
            <a:noFill/>
          </a:ln>
        </p:spPr>
      </p:pic>
      <p:pic>
        <p:nvPicPr>
          <p:cNvPr id="781" name="Google Shape;781;p73">
            <a:hlinkClick r:id="rId11"/>
          </p:cNvPr>
          <p:cNvPicPr preferRelativeResize="0"/>
          <p:nvPr/>
        </p:nvPicPr>
        <p:blipFill rotWithShape="1">
          <a:blip r:embed="rId12">
            <a:alphaModFix/>
          </a:blip>
          <a:srcRect b="0" l="0" r="64778" t="0"/>
          <a:stretch/>
        </p:blipFill>
        <p:spPr>
          <a:xfrm>
            <a:off x="3331654" y="1053400"/>
            <a:ext cx="433946" cy="644775"/>
          </a:xfrm>
          <a:prstGeom prst="rect">
            <a:avLst/>
          </a:prstGeom>
          <a:noFill/>
          <a:ln>
            <a:noFill/>
          </a:ln>
        </p:spPr>
      </p:pic>
      <p:pic>
        <p:nvPicPr>
          <p:cNvPr id="782" name="Google Shape;782;p73">
            <a:hlinkClick r:id="rId13"/>
          </p:cNvPr>
          <p:cNvPicPr preferRelativeResize="0"/>
          <p:nvPr/>
        </p:nvPicPr>
        <p:blipFill rotWithShape="1">
          <a:blip r:embed="rId14">
            <a:alphaModFix/>
          </a:blip>
          <a:srcRect b="25389" l="0" r="0" t="0"/>
          <a:stretch/>
        </p:blipFill>
        <p:spPr>
          <a:xfrm>
            <a:off x="5350475" y="3926888"/>
            <a:ext cx="596450" cy="519751"/>
          </a:xfrm>
          <a:prstGeom prst="rect">
            <a:avLst/>
          </a:prstGeom>
          <a:noFill/>
          <a:ln>
            <a:noFill/>
          </a:ln>
        </p:spPr>
      </p:pic>
      <p:pic>
        <p:nvPicPr>
          <p:cNvPr id="783" name="Google Shape;783;p73">
            <a:hlinkClick r:id="rId15"/>
          </p:cNvPr>
          <p:cNvPicPr preferRelativeResize="0"/>
          <p:nvPr/>
        </p:nvPicPr>
        <p:blipFill rotWithShape="1">
          <a:blip r:embed="rId16">
            <a:alphaModFix/>
          </a:blip>
          <a:srcRect b="31110" l="0" r="0" t="0"/>
          <a:stretch/>
        </p:blipFill>
        <p:spPr>
          <a:xfrm>
            <a:off x="2998775" y="3959403"/>
            <a:ext cx="868825" cy="454725"/>
          </a:xfrm>
          <a:prstGeom prst="rect">
            <a:avLst/>
          </a:prstGeom>
          <a:noFill/>
          <a:ln>
            <a:noFill/>
          </a:ln>
        </p:spPr>
      </p:pic>
      <p:sp>
        <p:nvSpPr>
          <p:cNvPr id="784" name="Google Shape;784;p73"/>
          <p:cNvSpPr/>
          <p:nvPr/>
        </p:nvSpPr>
        <p:spPr>
          <a:xfrm rot="-5400000">
            <a:off x="-527550" y="3573625"/>
            <a:ext cx="2152200" cy="449100"/>
          </a:xfrm>
          <a:prstGeom prst="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Processing</a:t>
            </a:r>
            <a:endParaRPr>
              <a:solidFill>
                <a:schemeClr val="lt1"/>
              </a:solidFill>
            </a:endParaRPr>
          </a:p>
        </p:txBody>
      </p:sp>
      <p:sp>
        <p:nvSpPr>
          <p:cNvPr id="785" name="Google Shape;785;p73"/>
          <p:cNvSpPr/>
          <p:nvPr/>
        </p:nvSpPr>
        <p:spPr>
          <a:xfrm rot="-5400000">
            <a:off x="-419550" y="1505775"/>
            <a:ext cx="1936200" cy="449100"/>
          </a:xfrm>
          <a:prstGeom prst="rightArrow">
            <a:avLst>
              <a:gd fmla="val 50000" name="adj1"/>
              <a:gd fmla="val 50000" name="adj2"/>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Deployment</a:t>
            </a:r>
            <a:endParaRPr>
              <a:solidFill>
                <a:schemeClr val="lt1"/>
              </a:solidFill>
            </a:endParaRPr>
          </a:p>
        </p:txBody>
      </p:sp>
      <p:sp>
        <p:nvSpPr>
          <p:cNvPr id="786" name="Google Shape;786;p73"/>
          <p:cNvSpPr/>
          <p:nvPr/>
        </p:nvSpPr>
        <p:spPr>
          <a:xfrm rot="-1065">
            <a:off x="2007601" y="2386831"/>
            <a:ext cx="1936200" cy="4491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Security</a:t>
            </a:r>
            <a:endParaRPr>
              <a:solidFill>
                <a:schemeClr val="lt1"/>
              </a:solidFill>
            </a:endParaRPr>
          </a:p>
        </p:txBody>
      </p:sp>
      <p:sp>
        <p:nvSpPr>
          <p:cNvPr id="787" name="Google Shape;787;p73"/>
          <p:cNvSpPr txBox="1"/>
          <p:nvPr/>
        </p:nvSpPr>
        <p:spPr>
          <a:xfrm>
            <a:off x="664150" y="1841725"/>
            <a:ext cx="14088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Design Challenge: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A </a:t>
            </a:r>
            <a:r>
              <a:rPr lang="en" sz="1100">
                <a:solidFill>
                  <a:srgbClr val="3C78D8"/>
                </a:solidFill>
                <a:uFill>
                  <a:noFill/>
                </a:uFill>
                <a:latin typeface="Lato"/>
                <a:ea typeface="Lato"/>
                <a:cs typeface="Lato"/>
                <a:sym typeface="Lato"/>
                <a:hlinkClick r:id="rId17">
                  <a:extLst>
                    <a:ext uri="{A12FA001-AC4F-418D-AE19-62706E023703}">
                      <ahyp:hlinkClr val="tx"/>
                    </a:ext>
                  </a:extLst>
                </a:hlinkClick>
              </a:rPr>
              <a:t>Data-Centric</a:t>
            </a:r>
            <a:r>
              <a:rPr lang="en" sz="1100">
                <a:latin typeface="Lato"/>
                <a:ea typeface="Lato"/>
                <a:cs typeface="Lato"/>
                <a:sym typeface="Lato"/>
              </a:rPr>
              <a:t> Operating System that allows </a:t>
            </a:r>
            <a:r>
              <a:rPr b="1" i="1" lang="en" sz="1100">
                <a:latin typeface="Lato"/>
                <a:ea typeface="Lato"/>
                <a:cs typeface="Lato"/>
                <a:sym typeface="Lato"/>
              </a:rPr>
              <a:t>ethically-concerned human-machine interactions</a:t>
            </a:r>
            <a:r>
              <a:rPr lang="en" sz="1100">
                <a:latin typeface="Lato"/>
                <a:ea typeface="Lato"/>
                <a:cs typeface="Lato"/>
                <a:sym typeface="Lato"/>
              </a:rPr>
              <a:t> to authorize asset allocation.</a:t>
            </a:r>
            <a:endParaRPr sz="1100">
              <a:latin typeface="Lato"/>
              <a:ea typeface="Lato"/>
              <a:cs typeface="Lato"/>
              <a:sym typeface="Lato"/>
            </a:endParaRPr>
          </a:p>
        </p:txBody>
      </p:sp>
      <p:sp>
        <p:nvSpPr>
          <p:cNvPr id="788" name="Google Shape;788;p73"/>
          <p:cNvSpPr txBox="1"/>
          <p:nvPr/>
        </p:nvSpPr>
        <p:spPr>
          <a:xfrm>
            <a:off x="6630900" y="1917825"/>
            <a:ext cx="16155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Available Resources</a:t>
            </a:r>
            <a:r>
              <a:rPr lang="en" sz="1100">
                <a:latin typeface="Lato"/>
                <a:ea typeface="Lato"/>
                <a:cs typeface="Lato"/>
                <a:sym typeface="Lato"/>
              </a:rPr>
              <a:t>: </a:t>
            </a:r>
            <a:endParaRPr sz="1100">
              <a:latin typeface="Lato"/>
              <a:ea typeface="Lato"/>
              <a:cs typeface="Lato"/>
              <a:sym typeface="Lato"/>
            </a:endParaRPr>
          </a:p>
          <a:p>
            <a:pPr indent="0" lvl="0" marL="0" rtl="0" algn="ctr">
              <a:spcBef>
                <a:spcPts val="0"/>
              </a:spcBef>
              <a:spcAft>
                <a:spcPts val="0"/>
              </a:spcAft>
              <a:buNone/>
            </a:pPr>
            <a:r>
              <a:rPr lang="en" sz="1100">
                <a:latin typeface="Lato"/>
                <a:ea typeface="Lato"/>
                <a:cs typeface="Lato"/>
                <a:sym typeface="Lato"/>
              </a:rPr>
              <a:t>The logos shown in the center of this diagram represent </a:t>
            </a:r>
            <a:r>
              <a:rPr b="1" i="1" lang="en" sz="1100">
                <a:latin typeface="Lato"/>
                <a:ea typeface="Lato"/>
                <a:cs typeface="Lato"/>
                <a:sym typeface="Lato"/>
              </a:rPr>
              <a:t>existing building blocks</a:t>
            </a:r>
            <a:r>
              <a:rPr lang="en" sz="1100">
                <a:latin typeface="Lato"/>
                <a:ea typeface="Lato"/>
                <a:cs typeface="Lato"/>
                <a:sym typeface="Lato"/>
              </a:rPr>
              <a:t> that could be used to construct a </a:t>
            </a:r>
            <a:r>
              <a:rPr lang="en" sz="1100">
                <a:solidFill>
                  <a:srgbClr val="3C78D8"/>
                </a:solidFill>
                <a:uFill>
                  <a:noFill/>
                </a:uFill>
                <a:latin typeface="Lato"/>
                <a:ea typeface="Lato"/>
                <a:cs typeface="Lato"/>
                <a:sym typeface="Lato"/>
                <a:hlinkClick r:id="rId18">
                  <a:extLst>
                    <a:ext uri="{A12FA001-AC4F-418D-AE19-62706E023703}">
                      <ahyp:hlinkClr val="tx"/>
                    </a:ext>
                  </a:extLst>
                </a:hlinkClick>
              </a:rPr>
              <a:t>Data-Centric</a:t>
            </a:r>
            <a:r>
              <a:rPr lang="en" sz="1100">
                <a:latin typeface="Lato"/>
                <a:ea typeface="Lato"/>
                <a:cs typeface="Lato"/>
                <a:sym typeface="Lato"/>
              </a:rPr>
              <a:t> </a:t>
            </a:r>
            <a:r>
              <a:rPr lang="en" sz="1100">
                <a:solidFill>
                  <a:srgbClr val="3C78D8"/>
                </a:solidFill>
                <a:uFill>
                  <a:noFill/>
                </a:uFill>
                <a:latin typeface="Lato"/>
                <a:ea typeface="Lato"/>
                <a:cs typeface="Lato"/>
                <a:sym typeface="Lato"/>
                <a:hlinkClick r:id="rId19">
                  <a:extLst>
                    <a:ext uri="{A12FA001-AC4F-418D-AE19-62706E023703}">
                      <ahyp:hlinkClr val="tx"/>
                    </a:ext>
                  </a:extLst>
                </a:hlinkClick>
              </a:rPr>
              <a:t>Operating System</a:t>
            </a:r>
            <a:r>
              <a:rPr lang="en" sz="1100">
                <a:latin typeface="Lato"/>
                <a:ea typeface="Lato"/>
                <a:cs typeface="Lato"/>
                <a:sym typeface="Lato"/>
              </a:rPr>
              <a:t>.</a:t>
            </a:r>
            <a:endParaRPr sz="1100">
              <a:latin typeface="Lato"/>
              <a:ea typeface="Lato"/>
              <a:cs typeface="Lato"/>
              <a:sym typeface="Lato"/>
            </a:endParaRPr>
          </a:p>
        </p:txBody>
      </p:sp>
      <p:sp>
        <p:nvSpPr>
          <p:cNvPr id="789" name="Google Shape;789;p73"/>
          <p:cNvSpPr txBox="1"/>
          <p:nvPr/>
        </p:nvSpPr>
        <p:spPr>
          <a:xfrm>
            <a:off x="811100" y="4371500"/>
            <a:ext cx="7521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800">
                <a:solidFill>
                  <a:schemeClr val="dk1"/>
                </a:solidFill>
                <a:latin typeface="Lato"/>
                <a:ea typeface="Lato"/>
                <a:cs typeface="Lato"/>
                <a:sym typeface="Lato"/>
              </a:rPr>
              <a:t>The Operating System in the Era of Big Data</a:t>
            </a:r>
            <a:endParaRPr b="1" sz="2800">
              <a:solidFill>
                <a:schemeClr val="dk1"/>
              </a:solidFill>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9"/>
          <p:cNvSpPr txBox="1"/>
          <p:nvPr/>
        </p:nvSpPr>
        <p:spPr>
          <a:xfrm>
            <a:off x="362350" y="207925"/>
            <a:ext cx="8535600" cy="446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1" lang="en" sz="2900">
                <a:solidFill>
                  <a:schemeClr val="dk1"/>
                </a:solidFill>
                <a:latin typeface="Lato"/>
                <a:ea typeface="Lato"/>
                <a:cs typeface="Lato"/>
                <a:sym typeface="Lato"/>
              </a:rPr>
              <a:t>The Secret</a:t>
            </a:r>
            <a:r>
              <a:rPr lang="en" sz="2900">
                <a:solidFill>
                  <a:schemeClr val="dk1"/>
                </a:solidFill>
                <a:latin typeface="Lato"/>
                <a:ea typeface="Lato"/>
                <a:cs typeface="Lato"/>
                <a:sym typeface="Lato"/>
              </a:rPr>
              <a:t> of Information Asymmetry</a:t>
            </a:r>
            <a:endParaRPr sz="2600">
              <a:latin typeface="Lato"/>
              <a:ea typeface="Lato"/>
              <a:cs typeface="Lato"/>
              <a:sym typeface="Lato"/>
            </a:endParaRPr>
          </a:p>
        </p:txBody>
      </p:sp>
      <p:sp>
        <p:nvSpPr>
          <p:cNvPr id="128" name="Google Shape;128;p29"/>
          <p:cNvSpPr txBox="1"/>
          <p:nvPr/>
        </p:nvSpPr>
        <p:spPr>
          <a:xfrm>
            <a:off x="4243125" y="3138700"/>
            <a:ext cx="45033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dk1"/>
                </a:solidFill>
                <a:latin typeface="Lato"/>
                <a:ea typeface="Lato"/>
                <a:cs typeface="Lato"/>
                <a:sym typeface="Lato"/>
              </a:rPr>
              <a:t>What these top billionaires have in common that everyone else does not know. </a:t>
            </a:r>
            <a:endParaRPr b="1" sz="900">
              <a:solidFill>
                <a:schemeClr val="dk1"/>
              </a:solidFill>
              <a:latin typeface="Lato"/>
              <a:ea typeface="Lato"/>
              <a:cs typeface="Lato"/>
              <a:sym typeface="Lato"/>
            </a:endParaRPr>
          </a:p>
          <a:p>
            <a:pPr indent="0" lvl="0" marL="0" marR="0" rtl="0" algn="ctr">
              <a:spcBef>
                <a:spcPts val="0"/>
              </a:spcBef>
              <a:spcAft>
                <a:spcPts val="0"/>
              </a:spcAft>
              <a:buNone/>
            </a:pPr>
            <a:r>
              <a:t/>
            </a:r>
            <a:endParaRPr b="1" sz="900">
              <a:solidFill>
                <a:schemeClr val="dk1"/>
              </a:solidFill>
              <a:latin typeface="Lato"/>
              <a:ea typeface="Lato"/>
              <a:cs typeface="Lato"/>
              <a:sym typeface="Lato"/>
            </a:endParaRPr>
          </a:p>
          <a:p>
            <a:pPr indent="0" lvl="0" marL="0" marR="0" rtl="0" algn="ctr">
              <a:spcBef>
                <a:spcPts val="0"/>
              </a:spcBef>
              <a:spcAft>
                <a:spcPts val="0"/>
              </a:spcAft>
              <a:buNone/>
            </a:pPr>
            <a:r>
              <a:rPr b="1" lang="en" sz="600">
                <a:solidFill>
                  <a:schemeClr val="dk1"/>
                </a:solidFill>
                <a:latin typeface="Lato"/>
                <a:ea typeface="Lato"/>
                <a:cs typeface="Lato"/>
                <a:sym typeface="Lato"/>
              </a:rPr>
              <a:t>		by Vivek Sakpal  May 19, 2018</a:t>
            </a:r>
            <a:endParaRPr sz="600">
              <a:latin typeface="Lato"/>
              <a:ea typeface="Lato"/>
              <a:cs typeface="Lato"/>
              <a:sym typeface="Lato"/>
            </a:endParaRPr>
          </a:p>
        </p:txBody>
      </p:sp>
      <p:pic>
        <p:nvPicPr>
          <p:cNvPr id="129" name="Google Shape;129;p29">
            <a:hlinkClick r:id="rId3"/>
          </p:cNvPr>
          <p:cNvPicPr preferRelativeResize="0"/>
          <p:nvPr/>
        </p:nvPicPr>
        <p:blipFill rotWithShape="1">
          <a:blip r:embed="rId4">
            <a:alphaModFix/>
          </a:blip>
          <a:srcRect b="0" l="0" r="0" t="0"/>
          <a:stretch/>
        </p:blipFill>
        <p:spPr>
          <a:xfrm>
            <a:off x="4896126" y="2273574"/>
            <a:ext cx="3197323" cy="831300"/>
          </a:xfrm>
          <a:prstGeom prst="rect">
            <a:avLst/>
          </a:prstGeom>
          <a:noFill/>
          <a:ln>
            <a:noFill/>
          </a:ln>
        </p:spPr>
      </p:pic>
      <p:pic>
        <p:nvPicPr>
          <p:cNvPr id="130" name="Google Shape;130;p29">
            <a:hlinkClick r:id="rId5"/>
          </p:cNvPr>
          <p:cNvPicPr preferRelativeResize="0"/>
          <p:nvPr/>
        </p:nvPicPr>
        <p:blipFill>
          <a:blip r:embed="rId6">
            <a:alphaModFix/>
          </a:blip>
          <a:stretch>
            <a:fillRect/>
          </a:stretch>
        </p:blipFill>
        <p:spPr>
          <a:xfrm>
            <a:off x="350438" y="1060645"/>
            <a:ext cx="3566251" cy="3309895"/>
          </a:xfrm>
          <a:prstGeom prst="rect">
            <a:avLst/>
          </a:prstGeom>
          <a:noFill/>
          <a:ln>
            <a:noFill/>
          </a:ln>
        </p:spPr>
      </p:pic>
      <p:sp>
        <p:nvSpPr>
          <p:cNvPr id="131" name="Google Shape;131;p29"/>
          <p:cNvSpPr/>
          <p:nvPr/>
        </p:nvSpPr>
        <p:spPr>
          <a:xfrm>
            <a:off x="391221" y="2707313"/>
            <a:ext cx="208328" cy="315918"/>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9"/>
          <p:cNvPicPr preferRelativeResize="0"/>
          <p:nvPr/>
        </p:nvPicPr>
        <p:blipFill>
          <a:blip r:embed="rId7">
            <a:alphaModFix/>
          </a:blip>
          <a:stretch>
            <a:fillRect/>
          </a:stretch>
        </p:blipFill>
        <p:spPr>
          <a:xfrm>
            <a:off x="5454725" y="794637"/>
            <a:ext cx="2080125" cy="1456112"/>
          </a:xfrm>
          <a:prstGeom prst="rect">
            <a:avLst/>
          </a:prstGeom>
          <a:noFill/>
          <a:ln>
            <a:noFill/>
          </a:ln>
        </p:spPr>
      </p:pic>
      <p:sp>
        <p:nvSpPr>
          <p:cNvPr id="133" name="Google Shape;133;p29"/>
          <p:cNvSpPr txBox="1"/>
          <p:nvPr/>
        </p:nvSpPr>
        <p:spPr>
          <a:xfrm>
            <a:off x="4395300" y="3577300"/>
            <a:ext cx="474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Moore provided the measurable </a:t>
            </a:r>
            <a:r>
              <a:rPr b="1" i="1" lang="en">
                <a:latin typeface="Lato"/>
                <a:ea typeface="Lato"/>
                <a:cs typeface="Lato"/>
                <a:sym typeface="Lato"/>
              </a:rPr>
              <a:t>strategy</a:t>
            </a:r>
            <a:r>
              <a:rPr lang="en">
                <a:latin typeface="Lato"/>
                <a:ea typeface="Lato"/>
                <a:cs typeface="Lato"/>
                <a:sym typeface="Lato"/>
              </a:rPr>
              <a:t> for </a:t>
            </a:r>
            <a:r>
              <a:rPr lang="en">
                <a:latin typeface="Lato"/>
                <a:ea typeface="Lato"/>
                <a:cs typeface="Lato"/>
                <a:sym typeface="Lato"/>
              </a:rPr>
              <a:t>executives</a:t>
            </a:r>
            <a:r>
              <a:rPr lang="en">
                <a:latin typeface="Lato"/>
                <a:ea typeface="Lato"/>
                <a:cs typeface="Lato"/>
                <a:sym typeface="Lato"/>
              </a:rPr>
              <a:t> that connected from socio-economic systems to quantum physics, and data sciences...</a:t>
            </a:r>
            <a:endParaRPr>
              <a:latin typeface="Lato"/>
              <a:ea typeface="Lato"/>
              <a:cs typeface="Lato"/>
              <a:sym typeface="Lato"/>
            </a:endParaRPr>
          </a:p>
        </p:txBody>
      </p:sp>
      <p:sp>
        <p:nvSpPr>
          <p:cNvPr id="134" name="Google Shape;134;p29"/>
          <p:cNvSpPr txBox="1"/>
          <p:nvPr/>
        </p:nvSpPr>
        <p:spPr>
          <a:xfrm>
            <a:off x="1353000" y="4408600"/>
            <a:ext cx="64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Moore’s Law is a sound </a:t>
            </a:r>
            <a:r>
              <a:rPr b="1" i="1" lang="en">
                <a:latin typeface="Lato"/>
                <a:ea typeface="Lato"/>
                <a:cs typeface="Lato"/>
                <a:sym typeface="Lato"/>
              </a:rPr>
              <a:t>Roadmap</a:t>
            </a:r>
            <a:r>
              <a:rPr lang="en">
                <a:latin typeface="Lato"/>
                <a:ea typeface="Lato"/>
                <a:cs typeface="Lato"/>
                <a:sym typeface="Lato"/>
              </a:rPr>
              <a:t> that associates </a:t>
            </a:r>
            <a:r>
              <a:rPr b="1" i="1" lang="en">
                <a:solidFill>
                  <a:srgbClr val="FF0000"/>
                </a:solidFill>
                <a:latin typeface="Lato"/>
                <a:ea typeface="Lato"/>
                <a:cs typeface="Lato"/>
                <a:sym typeface="Lato"/>
              </a:rPr>
              <a:t>physical dimensions</a:t>
            </a:r>
            <a:r>
              <a:rPr lang="en">
                <a:latin typeface="Lato"/>
                <a:ea typeface="Lato"/>
                <a:cs typeface="Lato"/>
                <a:sym typeface="Lato"/>
              </a:rPr>
              <a:t> with </a:t>
            </a:r>
            <a:r>
              <a:rPr b="1" i="1" lang="en">
                <a:solidFill>
                  <a:srgbClr val="FF0000"/>
                </a:solidFill>
                <a:latin typeface="Lato"/>
                <a:ea typeface="Lato"/>
                <a:cs typeface="Lato"/>
                <a:sym typeface="Lato"/>
              </a:rPr>
              <a:t>Data</a:t>
            </a:r>
            <a:r>
              <a:rPr b="1" i="1" lang="en">
                <a:latin typeface="Lato"/>
                <a:ea typeface="Lato"/>
                <a:cs typeface="Lato"/>
                <a:sym typeface="Lato"/>
              </a:rPr>
              <a:t>.</a:t>
            </a:r>
            <a:r>
              <a:rPr lang="en">
                <a:latin typeface="Lato"/>
                <a:ea typeface="Lato"/>
                <a:cs typeface="Lato"/>
                <a:sym typeface="Lato"/>
              </a:rPr>
              <a:t> </a:t>
            </a:r>
            <a:endParaRPr>
              <a:latin typeface="Lato"/>
              <a:ea typeface="Lato"/>
              <a:cs typeface="Lato"/>
              <a:sym typeface="Lato"/>
            </a:endParaRPr>
          </a:p>
        </p:txBody>
      </p:sp>
      <p:sp>
        <p:nvSpPr>
          <p:cNvPr id="135" name="Google Shape;135;p29"/>
          <p:cNvSpPr txBox="1"/>
          <p:nvPr/>
        </p:nvSpPr>
        <p:spPr>
          <a:xfrm>
            <a:off x="350375" y="654325"/>
            <a:ext cx="356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Before Moore, </a:t>
            </a:r>
            <a:r>
              <a:rPr lang="en">
                <a:solidFill>
                  <a:srgbClr val="FF0000"/>
                </a:solidFill>
                <a:latin typeface="Lato"/>
                <a:ea typeface="Lato"/>
                <a:cs typeface="Lato"/>
                <a:sym typeface="Lato"/>
              </a:rPr>
              <a:t>Data</a:t>
            </a:r>
            <a:r>
              <a:rPr lang="en">
                <a:latin typeface="Lato"/>
                <a:ea typeface="Lato"/>
                <a:cs typeface="Lato"/>
                <a:sym typeface="Lato"/>
              </a:rPr>
              <a:t> was </a:t>
            </a:r>
            <a:r>
              <a:rPr lang="en">
                <a:solidFill>
                  <a:srgbClr val="FF0000"/>
                </a:solidFill>
                <a:latin typeface="Lato"/>
                <a:ea typeface="Lato"/>
                <a:cs typeface="Lato"/>
                <a:sym typeface="Lato"/>
              </a:rPr>
              <a:t>dimensionless</a:t>
            </a:r>
            <a:r>
              <a:rPr lang="en">
                <a:latin typeface="Lato"/>
                <a:ea typeface="Lato"/>
                <a:cs typeface="Lato"/>
                <a:sym typeface="Lato"/>
              </a:rPr>
              <a:t>...</a:t>
            </a:r>
            <a:endParaRPr>
              <a:latin typeface="Lato"/>
              <a:ea typeface="Lato"/>
              <a:cs typeface="Lato"/>
              <a:sym typeface="Lato"/>
            </a:endParaRPr>
          </a:p>
        </p:txBody>
      </p:sp>
      <p:cxnSp>
        <p:nvCxnSpPr>
          <p:cNvPr id="136" name="Google Shape;136;p29"/>
          <p:cNvCxnSpPr/>
          <p:nvPr/>
        </p:nvCxnSpPr>
        <p:spPr>
          <a:xfrm flipH="1" rot="10800000">
            <a:off x="75625" y="3717625"/>
            <a:ext cx="3675300" cy="8400"/>
          </a:xfrm>
          <a:prstGeom prst="straightConnector1">
            <a:avLst/>
          </a:prstGeom>
          <a:noFill/>
          <a:ln cap="flat" cmpd="sng" w="9525">
            <a:solidFill>
              <a:schemeClr val="dk2"/>
            </a:solidFill>
            <a:prstDash val="solid"/>
            <a:round/>
            <a:headEnd len="med" w="med" type="none"/>
            <a:tailEnd len="med" w="med" type="triangle"/>
          </a:ln>
        </p:spPr>
      </p:cxnSp>
      <p:cxnSp>
        <p:nvCxnSpPr>
          <p:cNvPr id="137" name="Google Shape;137;p29"/>
          <p:cNvCxnSpPr/>
          <p:nvPr/>
        </p:nvCxnSpPr>
        <p:spPr>
          <a:xfrm flipH="1" rot="10800000">
            <a:off x="218275" y="1108350"/>
            <a:ext cx="8400" cy="27603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29"/>
          <p:cNvSpPr txBox="1"/>
          <p:nvPr/>
        </p:nvSpPr>
        <p:spPr>
          <a:xfrm>
            <a:off x="3608125" y="3365225"/>
            <a:ext cx="5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Time</a:t>
            </a:r>
            <a:endParaRPr>
              <a:solidFill>
                <a:srgbClr val="FF0000"/>
              </a:solidFill>
              <a:latin typeface="Lato"/>
              <a:ea typeface="Lato"/>
              <a:cs typeface="Lato"/>
              <a:sym typeface="Lato"/>
            </a:endParaRPr>
          </a:p>
        </p:txBody>
      </p:sp>
      <p:sp>
        <p:nvSpPr>
          <p:cNvPr id="139" name="Google Shape;139;p29"/>
          <p:cNvSpPr txBox="1"/>
          <p:nvPr/>
        </p:nvSpPr>
        <p:spPr>
          <a:xfrm>
            <a:off x="0" y="794625"/>
            <a:ext cx="65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Space</a:t>
            </a:r>
            <a:endParaRPr>
              <a:solidFill>
                <a:srgbClr val="FF0000"/>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4"/>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Thread 5 Roadmap in the form of a Glossary</a:t>
            </a:r>
            <a:endParaRPr/>
          </a:p>
        </p:txBody>
      </p:sp>
      <p:sp>
        <p:nvSpPr>
          <p:cNvPr id="795" name="Google Shape;795;p74"/>
          <p:cNvSpPr txBox="1"/>
          <p:nvPr>
            <p:ph idx="1" type="body"/>
          </p:nvPr>
        </p:nvSpPr>
        <p:spPr>
          <a:xfrm>
            <a:off x="311700" y="1152475"/>
            <a:ext cx="8520600" cy="3643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900"/>
              <a:t>Automation: 		an machine executable form of </a:t>
            </a:r>
            <a:r>
              <a:rPr lang="en" sz="1900"/>
              <a:t>Governance</a:t>
            </a:r>
            <a:endParaRPr sz="1900"/>
          </a:p>
          <a:p>
            <a:pPr indent="0" lvl="0" marL="457200" rtl="0" algn="l">
              <a:spcBef>
                <a:spcPts val="1200"/>
              </a:spcBef>
              <a:spcAft>
                <a:spcPts val="0"/>
              </a:spcAft>
              <a:buNone/>
            </a:pPr>
            <a:r>
              <a:rPr lang="en" sz="1900"/>
              <a:t>Data:			an asset to be evaluated by computing procedures</a:t>
            </a:r>
            <a:endParaRPr sz="1900"/>
          </a:p>
          <a:p>
            <a:pPr indent="0" lvl="0" marL="457200" rtl="0" algn="l">
              <a:spcBef>
                <a:spcPts val="1200"/>
              </a:spcBef>
              <a:spcAft>
                <a:spcPts val="0"/>
              </a:spcAft>
              <a:buNone/>
            </a:pPr>
            <a:r>
              <a:rPr lang="en" sz="1900"/>
              <a:t>Governance:  	making participants and resource accountable</a:t>
            </a:r>
            <a:endParaRPr sz="1900"/>
          </a:p>
          <a:p>
            <a:pPr indent="0" lvl="0" marL="457200" rtl="0" algn="l">
              <a:spcBef>
                <a:spcPts val="1200"/>
              </a:spcBef>
              <a:spcAft>
                <a:spcPts val="0"/>
              </a:spcAft>
              <a:buNone/>
            </a:pPr>
            <a:r>
              <a:rPr lang="en" sz="1900"/>
              <a:t>Key-value pair:	a data structure that encodes causal relations</a:t>
            </a:r>
            <a:endParaRPr sz="1900"/>
          </a:p>
          <a:p>
            <a:pPr indent="0" lvl="0" marL="457200" rtl="0" algn="l">
              <a:spcBef>
                <a:spcPts val="1200"/>
              </a:spcBef>
              <a:spcAft>
                <a:spcPts val="0"/>
              </a:spcAft>
              <a:buNone/>
            </a:pPr>
            <a:r>
              <a:rPr lang="en" sz="1900"/>
              <a:t>Moore’s Law: 	assign physical dimensions to data with log scale</a:t>
            </a:r>
            <a:endParaRPr sz="1900"/>
          </a:p>
          <a:p>
            <a:pPr indent="0" lvl="0" marL="457200" rtl="0" algn="l">
              <a:spcBef>
                <a:spcPts val="1200"/>
              </a:spcBef>
              <a:spcAft>
                <a:spcPts val="0"/>
              </a:spcAft>
              <a:buNone/>
            </a:pPr>
            <a:r>
              <a:rPr lang="en" sz="1900"/>
              <a:t>Strategy: 		a behavioral approximation of </a:t>
            </a:r>
            <a:r>
              <a:rPr lang="en" sz="1900">
                <a:solidFill>
                  <a:srgbClr val="073763"/>
                </a:solidFill>
                <a:uFill>
                  <a:noFill/>
                </a:uFill>
                <a:hlinkClick r:id="rId3">
                  <a:extLst>
                    <a:ext uri="{A12FA001-AC4F-418D-AE19-62706E023703}">
                      <ahyp:hlinkClr val="tx"/>
                    </a:ext>
                  </a:extLst>
                </a:hlinkClick>
              </a:rPr>
              <a:t>sound</a:t>
            </a:r>
            <a:r>
              <a:rPr lang="en" sz="1900"/>
              <a:t> rules (law)</a:t>
            </a:r>
            <a:endParaRPr sz="1900"/>
          </a:p>
          <a:p>
            <a:pPr indent="0" lvl="0" marL="457200" rtl="0" algn="l">
              <a:spcBef>
                <a:spcPts val="1200"/>
              </a:spcBef>
              <a:spcAft>
                <a:spcPts val="1200"/>
              </a:spcAft>
              <a:buNone/>
            </a:pPr>
            <a:r>
              <a:rPr lang="en" sz="1900"/>
              <a:t>UDA:			Universal Data Abstraction </a:t>
            </a:r>
            <a:endParaRPr sz="19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5"/>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Memorize the </a:t>
            </a:r>
            <a:r>
              <a:rPr b="1" i="1" lang="en">
                <a:solidFill>
                  <a:srgbClr val="FF0000"/>
                </a:solidFill>
              </a:rPr>
              <a:t>zero-level Vocabulary</a:t>
            </a:r>
            <a:endParaRPr b="1" i="1">
              <a:solidFill>
                <a:srgbClr val="FF0000"/>
              </a:solidFill>
            </a:endParaRPr>
          </a:p>
        </p:txBody>
      </p:sp>
      <p:pic>
        <p:nvPicPr>
          <p:cNvPr id="801" name="Google Shape;801;p75"/>
          <p:cNvPicPr preferRelativeResize="0"/>
          <p:nvPr/>
        </p:nvPicPr>
        <p:blipFill>
          <a:blip r:embed="rId3">
            <a:alphaModFix/>
          </a:blip>
          <a:stretch>
            <a:fillRect/>
          </a:stretch>
        </p:blipFill>
        <p:spPr>
          <a:xfrm>
            <a:off x="1191400" y="2649586"/>
            <a:ext cx="1121201" cy="1121201"/>
          </a:xfrm>
          <a:prstGeom prst="rect">
            <a:avLst/>
          </a:prstGeom>
          <a:noFill/>
          <a:ln>
            <a:noFill/>
          </a:ln>
        </p:spPr>
      </p:pic>
      <p:sp>
        <p:nvSpPr>
          <p:cNvPr id="802" name="Google Shape;802;p75"/>
          <p:cNvSpPr txBox="1"/>
          <p:nvPr/>
        </p:nvSpPr>
        <p:spPr>
          <a:xfrm>
            <a:off x="778350" y="1432550"/>
            <a:ext cx="1947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B5394"/>
                </a:solidFill>
                <a:uFill>
                  <a:noFill/>
                </a:uFill>
                <a:latin typeface="Lato"/>
                <a:ea typeface="Lato"/>
                <a:cs typeface="Lato"/>
                <a:sym typeface="Lato"/>
                <a:hlinkClick r:id="rId4">
                  <a:extLst>
                    <a:ext uri="{A12FA001-AC4F-418D-AE19-62706E023703}">
                      <ahyp:hlinkClr val="tx"/>
                    </a:ext>
                  </a:extLst>
                </a:hlinkClick>
              </a:rPr>
              <a:t>Soundness</a:t>
            </a:r>
            <a:endParaRPr b="1" sz="2400">
              <a:solidFill>
                <a:srgbClr val="0B5394"/>
              </a:solidFill>
              <a:latin typeface="Lato"/>
              <a:ea typeface="Lato"/>
              <a:cs typeface="Lato"/>
              <a:sym typeface="Lato"/>
            </a:endParaRPr>
          </a:p>
        </p:txBody>
      </p:sp>
      <p:sp>
        <p:nvSpPr>
          <p:cNvPr id="803" name="Google Shape;803;p75"/>
          <p:cNvSpPr txBox="1"/>
          <p:nvPr/>
        </p:nvSpPr>
        <p:spPr>
          <a:xfrm>
            <a:off x="3807000" y="1432550"/>
            <a:ext cx="15300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C4587"/>
                </a:solidFill>
                <a:uFill>
                  <a:noFill/>
                </a:uFill>
                <a:latin typeface="Lato"/>
                <a:ea typeface="Lato"/>
                <a:cs typeface="Lato"/>
                <a:sym typeface="Lato"/>
                <a:hlinkClick r:id="rId5">
                  <a:extLst>
                    <a:ext uri="{A12FA001-AC4F-418D-AE19-62706E023703}">
                      <ahyp:hlinkClr val="tx"/>
                    </a:ext>
                  </a:extLst>
                </a:hlinkClick>
              </a:rPr>
              <a:t>Precision</a:t>
            </a:r>
            <a:endParaRPr b="1" sz="2400">
              <a:solidFill>
                <a:srgbClr val="1C4587"/>
              </a:solidFill>
              <a:latin typeface="Lato"/>
              <a:ea typeface="Lato"/>
              <a:cs typeface="Lato"/>
              <a:sym typeface="Lato"/>
            </a:endParaRPr>
          </a:p>
        </p:txBody>
      </p:sp>
      <p:sp>
        <p:nvSpPr>
          <p:cNvPr id="804" name="Google Shape;804;p75"/>
          <p:cNvSpPr txBox="1"/>
          <p:nvPr/>
        </p:nvSpPr>
        <p:spPr>
          <a:xfrm>
            <a:off x="6507500" y="1432550"/>
            <a:ext cx="18879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C4587"/>
                </a:solidFill>
                <a:uFill>
                  <a:noFill/>
                </a:uFill>
                <a:latin typeface="Lato"/>
                <a:ea typeface="Lato"/>
                <a:cs typeface="Lato"/>
                <a:sym typeface="Lato"/>
                <a:hlinkClick r:id="rId6">
                  <a:extLst>
                    <a:ext uri="{A12FA001-AC4F-418D-AE19-62706E023703}">
                      <ahyp:hlinkClr val="tx"/>
                    </a:ext>
                  </a:extLst>
                </a:hlinkClick>
              </a:rPr>
              <a:t>Termination</a:t>
            </a:r>
            <a:endParaRPr b="1" sz="2400">
              <a:solidFill>
                <a:srgbClr val="1C4587"/>
              </a:solidFill>
              <a:latin typeface="Lato"/>
              <a:ea typeface="Lato"/>
              <a:cs typeface="Lato"/>
              <a:sym typeface="Lato"/>
            </a:endParaRPr>
          </a:p>
        </p:txBody>
      </p:sp>
      <p:cxnSp>
        <p:nvCxnSpPr>
          <p:cNvPr id="805" name="Google Shape;805;p75"/>
          <p:cNvCxnSpPr/>
          <p:nvPr/>
        </p:nvCxnSpPr>
        <p:spPr>
          <a:xfrm>
            <a:off x="3201725" y="2373338"/>
            <a:ext cx="10800" cy="1736400"/>
          </a:xfrm>
          <a:prstGeom prst="straightConnector1">
            <a:avLst/>
          </a:prstGeom>
          <a:noFill/>
          <a:ln cap="flat" cmpd="sng" w="9525">
            <a:solidFill>
              <a:schemeClr val="dk2"/>
            </a:solidFill>
            <a:prstDash val="solid"/>
            <a:round/>
            <a:headEnd len="med" w="med" type="none"/>
            <a:tailEnd len="med" w="med" type="none"/>
          </a:ln>
        </p:spPr>
      </p:cxnSp>
      <p:pic>
        <p:nvPicPr>
          <p:cNvPr id="806" name="Google Shape;806;p75"/>
          <p:cNvPicPr preferRelativeResize="0"/>
          <p:nvPr/>
        </p:nvPicPr>
        <p:blipFill rotWithShape="1">
          <a:blip r:embed="rId7">
            <a:alphaModFix/>
          </a:blip>
          <a:srcRect b="22064" l="14103" r="13275" t="28250"/>
          <a:stretch/>
        </p:blipFill>
        <p:spPr>
          <a:xfrm>
            <a:off x="6507500" y="2649575"/>
            <a:ext cx="1887900" cy="1356769"/>
          </a:xfrm>
          <a:prstGeom prst="rect">
            <a:avLst/>
          </a:prstGeom>
          <a:noFill/>
          <a:ln>
            <a:noFill/>
          </a:ln>
        </p:spPr>
      </p:pic>
      <p:pic>
        <p:nvPicPr>
          <p:cNvPr id="807" name="Google Shape;807;p75"/>
          <p:cNvPicPr preferRelativeResize="0"/>
          <p:nvPr/>
        </p:nvPicPr>
        <p:blipFill>
          <a:blip r:embed="rId8">
            <a:alphaModFix/>
          </a:blip>
          <a:stretch>
            <a:fillRect/>
          </a:stretch>
        </p:blipFill>
        <p:spPr>
          <a:xfrm>
            <a:off x="3409300" y="2563312"/>
            <a:ext cx="2325380" cy="1356475"/>
          </a:xfrm>
          <a:prstGeom prst="rect">
            <a:avLst/>
          </a:prstGeom>
          <a:noFill/>
          <a:ln>
            <a:noFill/>
          </a:ln>
        </p:spPr>
      </p:pic>
      <p:cxnSp>
        <p:nvCxnSpPr>
          <p:cNvPr id="808" name="Google Shape;808;p75"/>
          <p:cNvCxnSpPr/>
          <p:nvPr/>
        </p:nvCxnSpPr>
        <p:spPr>
          <a:xfrm>
            <a:off x="5931450" y="2341975"/>
            <a:ext cx="10800" cy="1736400"/>
          </a:xfrm>
          <a:prstGeom prst="straightConnector1">
            <a:avLst/>
          </a:prstGeom>
          <a:noFill/>
          <a:ln cap="flat" cmpd="sng" w="9525">
            <a:solidFill>
              <a:schemeClr val="dk2"/>
            </a:solidFill>
            <a:prstDash val="solid"/>
            <a:round/>
            <a:headEnd len="med" w="med" type="none"/>
            <a:tailEnd len="med" w="med" type="none"/>
          </a:ln>
        </p:spPr>
      </p:cxnSp>
      <p:pic>
        <p:nvPicPr>
          <p:cNvPr id="809" name="Google Shape;809;p75"/>
          <p:cNvPicPr preferRelativeResize="0"/>
          <p:nvPr/>
        </p:nvPicPr>
        <p:blipFill>
          <a:blip r:embed="rId9">
            <a:alphaModFix/>
          </a:blip>
          <a:stretch>
            <a:fillRect/>
          </a:stretch>
        </p:blipFill>
        <p:spPr>
          <a:xfrm>
            <a:off x="1431415" y="940012"/>
            <a:ext cx="539635" cy="572700"/>
          </a:xfrm>
          <a:prstGeom prst="rect">
            <a:avLst/>
          </a:prstGeom>
          <a:noFill/>
          <a:ln>
            <a:noFill/>
          </a:ln>
        </p:spPr>
      </p:pic>
      <p:pic>
        <p:nvPicPr>
          <p:cNvPr id="810" name="Google Shape;810;p75"/>
          <p:cNvPicPr preferRelativeResize="0"/>
          <p:nvPr/>
        </p:nvPicPr>
        <p:blipFill>
          <a:blip r:embed="rId9">
            <a:alphaModFix/>
          </a:blip>
          <a:stretch>
            <a:fillRect/>
          </a:stretch>
        </p:blipFill>
        <p:spPr>
          <a:xfrm>
            <a:off x="4346752" y="940012"/>
            <a:ext cx="539635" cy="572700"/>
          </a:xfrm>
          <a:prstGeom prst="rect">
            <a:avLst/>
          </a:prstGeom>
          <a:noFill/>
          <a:ln>
            <a:noFill/>
          </a:ln>
        </p:spPr>
      </p:pic>
      <p:pic>
        <p:nvPicPr>
          <p:cNvPr id="811" name="Google Shape;811;p75"/>
          <p:cNvPicPr preferRelativeResize="0"/>
          <p:nvPr/>
        </p:nvPicPr>
        <p:blipFill>
          <a:blip r:embed="rId9">
            <a:alphaModFix/>
          </a:blip>
          <a:stretch>
            <a:fillRect/>
          </a:stretch>
        </p:blipFill>
        <p:spPr>
          <a:xfrm>
            <a:off x="7172952" y="940012"/>
            <a:ext cx="539635" cy="572700"/>
          </a:xfrm>
          <a:prstGeom prst="rect">
            <a:avLst/>
          </a:prstGeom>
          <a:noFill/>
          <a:ln>
            <a:noFill/>
          </a:ln>
        </p:spPr>
      </p:pic>
      <p:sp>
        <p:nvSpPr>
          <p:cNvPr id="812" name="Google Shape;812;p75"/>
          <p:cNvSpPr txBox="1"/>
          <p:nvPr/>
        </p:nvSpPr>
        <p:spPr>
          <a:xfrm>
            <a:off x="1961539" y="4496425"/>
            <a:ext cx="522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This is the </a:t>
            </a:r>
            <a:r>
              <a:rPr b="1" i="1" lang="en">
                <a:latin typeface="Lato"/>
                <a:ea typeface="Lato"/>
                <a:cs typeface="Lato"/>
                <a:sym typeface="Lato"/>
              </a:rPr>
              <a:t>set of words that represents the quality of other words</a:t>
            </a: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6"/>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Summary</a:t>
            </a:r>
            <a:endParaRPr/>
          </a:p>
        </p:txBody>
      </p:sp>
      <p:sp>
        <p:nvSpPr>
          <p:cNvPr id="818" name="Google Shape;818;p76"/>
          <p:cNvSpPr txBox="1"/>
          <p:nvPr>
            <p:ph idx="1" type="body"/>
          </p:nvPr>
        </p:nvSpPr>
        <p:spPr>
          <a:xfrm>
            <a:off x="311700" y="1152475"/>
            <a:ext cx="8520600" cy="34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Key-Value Pair (</a:t>
            </a:r>
            <a:r>
              <a:rPr i="1" lang="en">
                <a:solidFill>
                  <a:srgbClr val="3D85C6"/>
                </a:solidFill>
                <a:uFill>
                  <a:noFill/>
                </a:uFill>
                <a:hlinkClick r:id="rId3">
                  <a:extLst>
                    <a:ext uri="{A12FA001-AC4F-418D-AE19-62706E023703}">
                      <ahyp:hlinkClr val="tx"/>
                    </a:ext>
                  </a:extLst>
                </a:hlinkClick>
              </a:rPr>
              <a:t>hyperlink</a:t>
            </a:r>
            <a:r>
              <a:rPr lang="en"/>
              <a:t>) is a foundational data structure</a:t>
            </a:r>
            <a:endParaRPr/>
          </a:p>
          <a:p>
            <a:pPr indent="0" lvl="0" marL="0" rtl="0" algn="l">
              <a:spcBef>
                <a:spcPts val="1200"/>
              </a:spcBef>
              <a:spcAft>
                <a:spcPts val="0"/>
              </a:spcAft>
              <a:buNone/>
            </a:pPr>
            <a:r>
              <a:rPr lang="en"/>
              <a:t>	Synonyms of Key-Value Pair: </a:t>
            </a:r>
            <a:r>
              <a:rPr i="1" lang="en"/>
              <a:t>Function, </a:t>
            </a:r>
            <a:r>
              <a:rPr i="1" lang="en"/>
              <a:t>Directed Relation, Map, Dictionary</a:t>
            </a:r>
            <a:endParaRPr i="1"/>
          </a:p>
          <a:p>
            <a:pPr indent="0" lvl="0" marL="0" rtl="0" algn="l">
              <a:spcBef>
                <a:spcPts val="1200"/>
              </a:spcBef>
              <a:spcAft>
                <a:spcPts val="0"/>
              </a:spcAft>
              <a:buNone/>
            </a:pPr>
            <a:r>
              <a:rPr lang="en"/>
              <a:t>The design patterns of Operating Systems capture the wisdom of </a:t>
            </a:r>
            <a:r>
              <a:rPr b="1" i="1" lang="en"/>
              <a:t>Data Governance</a:t>
            </a:r>
            <a:endParaRPr b="1" i="1"/>
          </a:p>
          <a:p>
            <a:pPr indent="457200" lvl="0" marL="0" rtl="0" algn="l">
              <a:spcBef>
                <a:spcPts val="1200"/>
              </a:spcBef>
              <a:spcAft>
                <a:spcPts val="0"/>
              </a:spcAft>
              <a:buNone/>
            </a:pPr>
            <a:r>
              <a:rPr lang="en"/>
              <a:t>Balancing Asset Allocations: </a:t>
            </a:r>
            <a:r>
              <a:rPr i="1" lang="en"/>
              <a:t>Compute Powers, Data, Algorithms</a:t>
            </a:r>
            <a:endParaRPr i="1"/>
          </a:p>
          <a:p>
            <a:pPr indent="0" lvl="0" marL="0" rtl="0" algn="l">
              <a:spcBef>
                <a:spcPts val="1200"/>
              </a:spcBef>
              <a:spcAft>
                <a:spcPts val="0"/>
              </a:spcAft>
              <a:buNone/>
            </a:pPr>
            <a:r>
              <a:rPr lang="en"/>
              <a:t>A Roadmap for </a:t>
            </a:r>
            <a:r>
              <a:rPr b="1" i="1" lang="en"/>
              <a:t>Data Governance</a:t>
            </a:r>
            <a:r>
              <a:rPr lang="en"/>
              <a:t> in a </a:t>
            </a:r>
            <a:r>
              <a:rPr b="1" i="1" lang="en"/>
              <a:t>spacetime-bound</a:t>
            </a:r>
            <a:r>
              <a:rPr lang="en"/>
              <a:t> key-value pairs</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graphicFrame>
        <p:nvGraphicFramePr>
          <p:cNvPr id="819" name="Google Shape;819;p76"/>
          <p:cNvGraphicFramePr/>
          <p:nvPr/>
        </p:nvGraphicFramePr>
        <p:xfrm>
          <a:off x="578425" y="3504750"/>
          <a:ext cx="3000000" cy="3000000"/>
        </p:xfrm>
        <a:graphic>
          <a:graphicData uri="http://schemas.openxmlformats.org/drawingml/2006/table">
            <a:tbl>
              <a:tblPr>
                <a:noFill/>
                <a:tableStyleId>{DD6E494D-4FAA-45B6-B60F-474D1E2AA73B}</a:tableStyleId>
              </a:tblPr>
              <a:tblGrid>
                <a:gridCol w="1325000"/>
                <a:gridCol w="3752750"/>
                <a:gridCol w="3144925"/>
              </a:tblGrid>
              <a:tr h="314800">
                <a:tc>
                  <a:txBody>
                    <a:bodyPr/>
                    <a:lstStyle/>
                    <a:p>
                      <a:pPr indent="0" lvl="0" marL="0" rtl="0" algn="ctr">
                        <a:spcBef>
                          <a:spcPts val="0"/>
                        </a:spcBef>
                        <a:spcAft>
                          <a:spcPts val="0"/>
                        </a:spcAft>
                        <a:buNone/>
                      </a:pPr>
                      <a:r>
                        <a:rPr b="1" lang="en" sz="1000"/>
                        <a:t>Time-bound </a:t>
                      </a:r>
                      <a:r>
                        <a:rPr b="1" lang="en" sz="1000"/>
                        <a:t>keys</a:t>
                      </a:r>
                      <a:endParaRPr b="1" sz="1000"/>
                    </a:p>
                  </a:txBody>
                  <a:tcPr marT="91425" marB="91425" marR="91425" marL="91425">
                    <a:solidFill>
                      <a:schemeClr val="lt2"/>
                    </a:solidFill>
                  </a:tcPr>
                </a:tc>
                <a:tc>
                  <a:txBody>
                    <a:bodyPr/>
                    <a:lstStyle/>
                    <a:p>
                      <a:pPr indent="0" lvl="0" marL="0" rtl="0" algn="ctr">
                        <a:spcBef>
                          <a:spcPts val="0"/>
                        </a:spcBef>
                        <a:spcAft>
                          <a:spcPts val="0"/>
                        </a:spcAft>
                        <a:buNone/>
                      </a:pPr>
                      <a:r>
                        <a:rPr b="1" lang="en" sz="1000"/>
                        <a:t>Data Content Space (valuable assets)</a:t>
                      </a:r>
                      <a:endParaRPr b="1" sz="1000"/>
                    </a:p>
                  </a:txBody>
                  <a:tcPr marT="91425" marB="91425" marR="91425" marL="91425">
                    <a:solidFill>
                      <a:schemeClr val="lt2"/>
                    </a:solidFill>
                  </a:tcPr>
                </a:tc>
                <a:tc>
                  <a:txBody>
                    <a:bodyPr/>
                    <a:lstStyle/>
                    <a:p>
                      <a:pPr indent="0" lvl="0" marL="0" rtl="0" algn="ctr">
                        <a:spcBef>
                          <a:spcPts val="0"/>
                        </a:spcBef>
                        <a:spcAft>
                          <a:spcPts val="0"/>
                        </a:spcAft>
                        <a:buNone/>
                      </a:pPr>
                      <a:r>
                        <a:rPr b="1" lang="en" sz="1000"/>
                        <a:t>Industrialized</a:t>
                      </a:r>
                      <a:r>
                        <a:rPr b="1" lang="en" sz="1000"/>
                        <a:t> Tools</a:t>
                      </a:r>
                      <a:endParaRPr b="1" sz="1000"/>
                    </a:p>
                  </a:txBody>
                  <a:tcPr marT="91425" marB="91425" marR="91425" marL="91425">
                    <a:solidFill>
                      <a:schemeClr val="lt2"/>
                    </a:solidFill>
                  </a:tcPr>
                </a:tc>
              </a:tr>
              <a:tr h="314800">
                <a:tc>
                  <a:txBody>
                    <a:bodyPr/>
                    <a:lstStyle/>
                    <a:p>
                      <a:pPr indent="0" lvl="0" marL="0" rtl="0" algn="ctr">
                        <a:spcBef>
                          <a:spcPts val="0"/>
                        </a:spcBef>
                        <a:spcAft>
                          <a:spcPts val="0"/>
                        </a:spcAft>
                        <a:buNone/>
                      </a:pPr>
                      <a:r>
                        <a:rPr lang="en" sz="1000"/>
                        <a:t>Past</a:t>
                      </a:r>
                      <a:endParaRPr sz="1000"/>
                    </a:p>
                  </a:txBody>
                  <a:tcPr marT="91425" marB="91425" marR="91425" marL="91425"/>
                </a:tc>
                <a:tc>
                  <a:txBody>
                    <a:bodyPr/>
                    <a:lstStyle/>
                    <a:p>
                      <a:pPr indent="0" lvl="0" marL="0" rtl="0" algn="ctr">
                        <a:spcBef>
                          <a:spcPts val="0"/>
                        </a:spcBef>
                        <a:spcAft>
                          <a:spcPts val="0"/>
                        </a:spcAft>
                        <a:buNone/>
                      </a:pPr>
                      <a:r>
                        <a:rPr lang="en" sz="1000"/>
                        <a:t>Version-Controlled </a:t>
                      </a:r>
                      <a:r>
                        <a:rPr b="1" lang="en" sz="1000">
                          <a:solidFill>
                            <a:srgbClr val="FF0000"/>
                          </a:solidFill>
                        </a:rPr>
                        <a:t>Files</a:t>
                      </a:r>
                      <a:r>
                        <a:rPr lang="en" sz="1000"/>
                        <a:t> and Code</a:t>
                      </a:r>
                      <a:endParaRPr sz="1000"/>
                    </a:p>
                  </a:txBody>
                  <a:tcPr marT="91425" marB="91425" marR="91425" marL="91425"/>
                </a:tc>
                <a:tc>
                  <a:txBody>
                    <a:bodyPr/>
                    <a:lstStyle/>
                    <a:p>
                      <a:pPr indent="0" lvl="0" marL="0" rtl="0" algn="l">
                        <a:spcBef>
                          <a:spcPts val="0"/>
                        </a:spcBef>
                        <a:spcAft>
                          <a:spcPts val="0"/>
                        </a:spcAft>
                        <a:buNone/>
                      </a:pPr>
                      <a:r>
                        <a:rPr lang="en" sz="1000"/>
                        <a:t>Git and Docker (data and source code)</a:t>
                      </a:r>
                      <a:endParaRPr sz="1000"/>
                    </a:p>
                  </a:txBody>
                  <a:tcPr marT="91425" marB="91425" marR="91425" marL="91425"/>
                </a:tc>
              </a:tr>
              <a:tr h="314800">
                <a:tc>
                  <a:txBody>
                    <a:bodyPr/>
                    <a:lstStyle/>
                    <a:p>
                      <a:pPr indent="0" lvl="0" marL="0" rtl="0" algn="ctr">
                        <a:spcBef>
                          <a:spcPts val="0"/>
                        </a:spcBef>
                        <a:spcAft>
                          <a:spcPts val="0"/>
                        </a:spcAft>
                        <a:buNone/>
                      </a:pPr>
                      <a:r>
                        <a:rPr lang="en" sz="1000"/>
                        <a:t>Present</a:t>
                      </a:r>
                      <a:endParaRPr sz="1000"/>
                    </a:p>
                  </a:txBody>
                  <a:tcPr marT="91425" marB="91425" marR="91425" marL="91425"/>
                </a:tc>
                <a:tc>
                  <a:txBody>
                    <a:bodyPr/>
                    <a:lstStyle/>
                    <a:p>
                      <a:pPr indent="0" lvl="0" marL="0" rtl="0" algn="ctr">
                        <a:spcBef>
                          <a:spcPts val="0"/>
                        </a:spcBef>
                        <a:spcAft>
                          <a:spcPts val="0"/>
                        </a:spcAft>
                        <a:buNone/>
                      </a:pPr>
                      <a:r>
                        <a:rPr lang="en" sz="1000"/>
                        <a:t>Dynamically Rendered </a:t>
                      </a:r>
                      <a:r>
                        <a:rPr b="1" i="1" lang="en" sz="1000">
                          <a:solidFill>
                            <a:srgbClr val="FF0000"/>
                          </a:solidFill>
                        </a:rPr>
                        <a:t>Pages</a:t>
                      </a:r>
                      <a:endParaRPr b="1" i="1" sz="1000">
                        <a:solidFill>
                          <a:srgbClr val="FF0000"/>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Wiki </a:t>
                      </a:r>
                      <a:r>
                        <a:rPr lang="en" sz="1000">
                          <a:solidFill>
                            <a:schemeClr val="dk1"/>
                          </a:solidFill>
                        </a:rPr>
                        <a:t>(hyperlinked resources)</a:t>
                      </a:r>
                      <a:endParaRPr sz="1000"/>
                    </a:p>
                  </a:txBody>
                  <a:tcPr marT="91425" marB="91425" marR="91425" marL="91425"/>
                </a:tc>
              </a:tr>
              <a:tr h="314800">
                <a:tc>
                  <a:txBody>
                    <a:bodyPr/>
                    <a:lstStyle/>
                    <a:p>
                      <a:pPr indent="0" lvl="0" marL="0" rtl="0" algn="ctr">
                        <a:spcBef>
                          <a:spcPts val="0"/>
                        </a:spcBef>
                        <a:spcAft>
                          <a:spcPts val="0"/>
                        </a:spcAft>
                        <a:buNone/>
                      </a:pPr>
                      <a:r>
                        <a:rPr lang="en" sz="1000"/>
                        <a:t>Future</a:t>
                      </a:r>
                      <a:endParaRPr sz="1000"/>
                    </a:p>
                  </a:txBody>
                  <a:tcPr marT="91425" marB="91425" marR="91425" marL="91425"/>
                </a:tc>
                <a:tc>
                  <a:txBody>
                    <a:bodyPr/>
                    <a:lstStyle/>
                    <a:p>
                      <a:pPr indent="0" lvl="0" marL="0" rtl="0" algn="ctr">
                        <a:spcBef>
                          <a:spcPts val="0"/>
                        </a:spcBef>
                        <a:spcAft>
                          <a:spcPts val="0"/>
                        </a:spcAft>
                        <a:buNone/>
                      </a:pPr>
                      <a:r>
                        <a:rPr b="1" i="1" lang="en" sz="1000"/>
                        <a:t>Continuously</a:t>
                      </a:r>
                      <a:r>
                        <a:rPr lang="en" sz="1000"/>
                        <a:t> Integrated, Delivered, and</a:t>
                      </a:r>
                      <a:r>
                        <a:rPr lang="en" sz="1000"/>
                        <a:t> Deployed </a:t>
                      </a:r>
                      <a:r>
                        <a:rPr b="1" i="1" lang="en" sz="1000">
                          <a:solidFill>
                            <a:srgbClr val="FF0000"/>
                          </a:solidFill>
                        </a:rPr>
                        <a:t>Services</a:t>
                      </a:r>
                      <a:endParaRPr b="1" i="1" sz="1000">
                        <a:solidFill>
                          <a:srgbClr val="FF0000"/>
                        </a:solidFill>
                      </a:endParaRPr>
                    </a:p>
                  </a:txBody>
                  <a:tcPr marT="91425" marB="91425" marR="91425" marL="91425"/>
                </a:tc>
                <a:tc>
                  <a:txBody>
                    <a:bodyPr/>
                    <a:lstStyle/>
                    <a:p>
                      <a:pPr indent="0" lvl="0" marL="0" rtl="0" algn="l">
                        <a:spcBef>
                          <a:spcPts val="0"/>
                        </a:spcBef>
                        <a:spcAft>
                          <a:spcPts val="0"/>
                        </a:spcAft>
                        <a:buNone/>
                      </a:pPr>
                      <a:r>
                        <a:rPr lang="en" sz="1000"/>
                        <a:t>Kubernetes/Nomad</a:t>
                      </a:r>
                      <a:r>
                        <a:rPr lang="en" sz="1000"/>
                        <a:t> (service governance)</a:t>
                      </a:r>
                      <a:endParaRPr sz="1000"/>
                    </a:p>
                  </a:txBody>
                  <a:tcPr marT="91425" marB="91425" marR="91425" marL="91425"/>
                </a:tc>
              </a:tr>
            </a:tbl>
          </a:graphicData>
        </a:graphic>
      </p:graphicFrame>
      <p:pic>
        <p:nvPicPr>
          <p:cNvPr id="820" name="Google Shape;820;p76">
            <a:hlinkClick r:id="rId4"/>
          </p:cNvPr>
          <p:cNvPicPr preferRelativeResize="0"/>
          <p:nvPr/>
        </p:nvPicPr>
        <p:blipFill rotWithShape="1">
          <a:blip r:embed="rId5">
            <a:alphaModFix/>
          </a:blip>
          <a:srcRect b="29592" l="0" r="0" t="0"/>
          <a:stretch/>
        </p:blipFill>
        <p:spPr>
          <a:xfrm>
            <a:off x="8423575" y="3912175"/>
            <a:ext cx="342876" cy="202627"/>
          </a:xfrm>
          <a:prstGeom prst="rect">
            <a:avLst/>
          </a:prstGeom>
          <a:noFill/>
          <a:ln>
            <a:noFill/>
          </a:ln>
        </p:spPr>
      </p:pic>
      <p:pic>
        <p:nvPicPr>
          <p:cNvPr id="821" name="Google Shape;821;p76">
            <a:hlinkClick r:id="rId6"/>
          </p:cNvPr>
          <p:cNvPicPr preferRelativeResize="0"/>
          <p:nvPr/>
        </p:nvPicPr>
        <p:blipFill rotWithShape="1">
          <a:blip r:embed="rId7">
            <a:alphaModFix/>
          </a:blip>
          <a:srcRect b="0" l="0" r="55329" t="0"/>
          <a:stretch/>
        </p:blipFill>
        <p:spPr>
          <a:xfrm>
            <a:off x="8143761" y="3882700"/>
            <a:ext cx="279814" cy="261576"/>
          </a:xfrm>
          <a:prstGeom prst="rect">
            <a:avLst/>
          </a:prstGeom>
          <a:noFill/>
          <a:ln>
            <a:noFill/>
          </a:ln>
        </p:spPr>
      </p:pic>
      <p:pic>
        <p:nvPicPr>
          <p:cNvPr id="822" name="Google Shape;822;p76">
            <a:hlinkClick r:id="rId8"/>
          </p:cNvPr>
          <p:cNvPicPr preferRelativeResize="0"/>
          <p:nvPr/>
        </p:nvPicPr>
        <p:blipFill rotWithShape="1">
          <a:blip r:embed="rId9">
            <a:alphaModFix/>
          </a:blip>
          <a:srcRect b="0" l="0" r="81646" t="0"/>
          <a:stretch/>
        </p:blipFill>
        <p:spPr>
          <a:xfrm>
            <a:off x="8143744" y="4541667"/>
            <a:ext cx="279827" cy="269783"/>
          </a:xfrm>
          <a:prstGeom prst="rect">
            <a:avLst/>
          </a:prstGeom>
          <a:noFill/>
          <a:ln>
            <a:noFill/>
          </a:ln>
        </p:spPr>
      </p:pic>
      <p:pic>
        <p:nvPicPr>
          <p:cNvPr id="823" name="Google Shape;823;p76">
            <a:hlinkClick r:id="rId10"/>
          </p:cNvPr>
          <p:cNvPicPr preferRelativeResize="0"/>
          <p:nvPr/>
        </p:nvPicPr>
        <p:blipFill>
          <a:blip r:embed="rId11">
            <a:alphaModFix/>
          </a:blip>
          <a:stretch>
            <a:fillRect/>
          </a:stretch>
        </p:blipFill>
        <p:spPr>
          <a:xfrm>
            <a:off x="8143750" y="4199656"/>
            <a:ext cx="279825" cy="310846"/>
          </a:xfrm>
          <a:prstGeom prst="rect">
            <a:avLst/>
          </a:prstGeom>
          <a:noFill/>
          <a:ln>
            <a:noFill/>
          </a:ln>
        </p:spPr>
      </p:pic>
      <p:pic>
        <p:nvPicPr>
          <p:cNvPr id="824" name="Google Shape;824;p76">
            <a:hlinkClick r:id="rId12"/>
          </p:cNvPr>
          <p:cNvPicPr preferRelativeResize="0"/>
          <p:nvPr/>
        </p:nvPicPr>
        <p:blipFill>
          <a:blip r:embed="rId13">
            <a:alphaModFix/>
          </a:blip>
          <a:stretch>
            <a:fillRect/>
          </a:stretch>
        </p:blipFill>
        <p:spPr>
          <a:xfrm>
            <a:off x="8455095" y="4215158"/>
            <a:ext cx="279825" cy="279825"/>
          </a:xfrm>
          <a:prstGeom prst="rect">
            <a:avLst/>
          </a:prstGeom>
          <a:noFill/>
          <a:ln>
            <a:noFill/>
          </a:ln>
        </p:spPr>
      </p:pic>
      <p:pic>
        <p:nvPicPr>
          <p:cNvPr id="825" name="Google Shape;825;p76">
            <a:hlinkClick r:id="rId14"/>
          </p:cNvPr>
          <p:cNvPicPr preferRelativeResize="0"/>
          <p:nvPr/>
        </p:nvPicPr>
        <p:blipFill>
          <a:blip r:embed="rId15">
            <a:alphaModFix/>
          </a:blip>
          <a:stretch>
            <a:fillRect/>
          </a:stretch>
        </p:blipFill>
        <p:spPr>
          <a:xfrm>
            <a:off x="8475590" y="4536650"/>
            <a:ext cx="238833" cy="279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7"/>
          <p:cNvSpPr txBox="1"/>
          <p:nvPr>
            <p:ph type="title"/>
          </p:nvPr>
        </p:nvSpPr>
        <p:spPr>
          <a:xfrm>
            <a:off x="282925" y="2740800"/>
            <a:ext cx="8520600" cy="1748100"/>
          </a:xfrm>
          <a:prstGeom prst="rect">
            <a:avLst/>
          </a:prstGeom>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i="1" lang="en" sz="4000"/>
              <a:t>The Biggest Secret in the world, </a:t>
            </a:r>
            <a:endParaRPr b="1" i="1" sz="4000"/>
          </a:p>
          <a:p>
            <a:pPr indent="0" lvl="0" marL="0" rtl="0" algn="ctr">
              <a:spcBef>
                <a:spcPts val="0"/>
              </a:spcBef>
              <a:spcAft>
                <a:spcPts val="0"/>
              </a:spcAft>
              <a:buNone/>
            </a:pPr>
            <a:r>
              <a:rPr b="1" i="1" lang="en" sz="4000"/>
              <a:t>is that there is No Secret!</a:t>
            </a:r>
            <a:endParaRPr b="1" i="1" sz="4000"/>
          </a:p>
        </p:txBody>
      </p:sp>
      <p:sp>
        <p:nvSpPr>
          <p:cNvPr id="831" name="Google Shape;831;p77"/>
          <p:cNvSpPr txBox="1"/>
          <p:nvPr/>
        </p:nvSpPr>
        <p:spPr>
          <a:xfrm>
            <a:off x="525600" y="683850"/>
            <a:ext cx="80928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latin typeface="Lato"/>
                <a:ea typeface="Lato"/>
                <a:cs typeface="Lato"/>
                <a:sym typeface="Lato"/>
              </a:rPr>
              <a:t>Given access to cutting-edge Key-Value Instrumentation, you will become aware of the following fact:</a:t>
            </a:r>
            <a:endParaRPr sz="3600">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8"/>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References</a:t>
            </a:r>
            <a:endParaRPr/>
          </a:p>
        </p:txBody>
      </p:sp>
      <p:sp>
        <p:nvSpPr>
          <p:cNvPr id="837" name="Google Shape;837;p78"/>
          <p:cNvSpPr txBox="1"/>
          <p:nvPr>
            <p:ph idx="1" type="body"/>
          </p:nvPr>
        </p:nvSpPr>
        <p:spPr>
          <a:xfrm>
            <a:off x="311700" y="1152475"/>
            <a:ext cx="8520600" cy="34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Data Scott, </a:t>
            </a:r>
            <a:r>
              <a:rPr lang="en">
                <a:solidFill>
                  <a:srgbClr val="3C78D8"/>
                </a:solidFill>
                <a:uFill>
                  <a:noFill/>
                </a:uFill>
                <a:hlinkClick r:id="rId3">
                  <a:extLst>
                    <a:ext uri="{A12FA001-AC4F-418D-AE19-62706E023703}">
                      <ahyp:hlinkClr val="tx"/>
                    </a:ext>
                  </a:extLst>
                </a:hlinkClick>
              </a:rPr>
              <a:t>Outline of a Mathematical Theory of Computation</a:t>
            </a:r>
            <a:r>
              <a:rPr lang="en"/>
              <a:t>, Jan, 1977</a:t>
            </a:r>
            <a:endParaRPr/>
          </a:p>
          <a:p>
            <a:pPr indent="0" lvl="0" marL="0" rtl="0" algn="l">
              <a:spcBef>
                <a:spcPts val="1200"/>
              </a:spcBef>
              <a:spcAft>
                <a:spcPts val="0"/>
              </a:spcAft>
              <a:buNone/>
            </a:pPr>
            <a:r>
              <a:t/>
            </a:r>
            <a:endParaRPr i="1"/>
          </a:p>
          <a:p>
            <a:pPr indent="0" lvl="0" marL="0" rtl="0" algn="l">
              <a:spcBef>
                <a:spcPts val="1200"/>
              </a:spcBef>
              <a:spcAft>
                <a:spcPts val="0"/>
              </a:spcAft>
              <a:buNone/>
            </a:pPr>
            <a:r>
              <a:rPr lang="en"/>
              <a:t>Cousot &amp; Cousot, Abstract Interpretation: </a:t>
            </a:r>
            <a:r>
              <a:rPr lang="en">
                <a:solidFill>
                  <a:srgbClr val="3C78D8"/>
                </a:solidFill>
                <a:uFill>
                  <a:noFill/>
                </a:uFill>
                <a:hlinkClick r:id="rId4">
                  <a:extLst>
                    <a:ext uri="{A12FA001-AC4F-418D-AE19-62706E023703}">
                      <ahyp:hlinkClr val="tx"/>
                    </a:ext>
                  </a:extLst>
                </a:hlinkClick>
              </a:rPr>
              <a:t>A unified lattice model for static analysis of programs by construction or approximation of fixed points</a:t>
            </a:r>
            <a:r>
              <a:rPr lang="en"/>
              <a:t>, Jan., 1977</a:t>
            </a:r>
            <a:endParaRPr b="1" i="1"/>
          </a:p>
          <a:p>
            <a:pPr indent="0" lvl="0" marL="0" rtl="0" algn="l">
              <a:spcBef>
                <a:spcPts val="1200"/>
              </a:spcBef>
              <a:spcAft>
                <a:spcPts val="0"/>
              </a:spcAft>
              <a:buNone/>
            </a:pPr>
            <a:r>
              <a:t/>
            </a:r>
            <a:endParaRPr i="1"/>
          </a:p>
          <a:p>
            <a:pPr indent="0" lvl="0" marL="0" rtl="0" algn="l">
              <a:spcBef>
                <a:spcPts val="1200"/>
              </a:spcBef>
              <a:spcAft>
                <a:spcPts val="0"/>
              </a:spcAft>
              <a:buNone/>
            </a:pPr>
            <a:r>
              <a:rPr lang="en"/>
              <a:t>Matt O’Dowd, </a:t>
            </a:r>
            <a:r>
              <a:rPr lang="en">
                <a:solidFill>
                  <a:srgbClr val="3C78D8"/>
                </a:solidFill>
                <a:uFill>
                  <a:noFill/>
                </a:uFill>
                <a:hlinkClick r:id="rId5">
                  <a:extLst>
                    <a:ext uri="{A12FA001-AC4F-418D-AE19-62706E023703}">
                      <ahyp:hlinkClr val="tx"/>
                    </a:ext>
                  </a:extLst>
                </a:hlinkClick>
              </a:rPr>
              <a:t>The Geometry of Causality</a:t>
            </a:r>
            <a:r>
              <a:rPr lang="en"/>
              <a:t>, PBS Space Time, last access: May 27, 2021, </a:t>
            </a:r>
            <a:r>
              <a:rPr lang="en">
                <a:solidFill>
                  <a:srgbClr val="3D85C6"/>
                </a:solidFill>
                <a:uFill>
                  <a:noFill/>
                </a:uFill>
                <a:hlinkClick r:id="rId6">
                  <a:extLst>
                    <a:ext uri="{A12FA001-AC4F-418D-AE19-62706E023703}">
                      <ahyp:hlinkClr val="tx"/>
                    </a:ext>
                  </a:extLst>
                </a:hlinkClick>
              </a:rPr>
              <a:t>https://youtu.be/1YFrISfN7jo</a:t>
            </a:r>
            <a:endParaRPr>
              <a:solidFill>
                <a:srgbClr val="3D85C6"/>
              </a:solidFill>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pic>
        <p:nvPicPr>
          <p:cNvPr id="838" name="Google Shape;838;p78">
            <a:hlinkClick r:id="rId7"/>
          </p:cNvPr>
          <p:cNvPicPr preferRelativeResize="0"/>
          <p:nvPr/>
        </p:nvPicPr>
        <p:blipFill rotWithShape="1">
          <a:blip r:embed="rId8">
            <a:alphaModFix/>
          </a:blip>
          <a:srcRect b="29592" l="0" r="0" t="0"/>
          <a:stretch/>
        </p:blipFill>
        <p:spPr>
          <a:xfrm>
            <a:off x="8423575" y="3912175"/>
            <a:ext cx="342876" cy="202627"/>
          </a:xfrm>
          <a:prstGeom prst="rect">
            <a:avLst/>
          </a:prstGeom>
          <a:noFill/>
          <a:ln>
            <a:noFill/>
          </a:ln>
        </p:spPr>
      </p:pic>
      <p:pic>
        <p:nvPicPr>
          <p:cNvPr id="839" name="Google Shape;839;p78">
            <a:hlinkClick r:id="rId9"/>
          </p:cNvPr>
          <p:cNvPicPr preferRelativeResize="0"/>
          <p:nvPr/>
        </p:nvPicPr>
        <p:blipFill rotWithShape="1">
          <a:blip r:embed="rId10">
            <a:alphaModFix/>
          </a:blip>
          <a:srcRect b="0" l="0" r="55329" t="0"/>
          <a:stretch/>
        </p:blipFill>
        <p:spPr>
          <a:xfrm>
            <a:off x="8143761" y="3882700"/>
            <a:ext cx="279814" cy="261576"/>
          </a:xfrm>
          <a:prstGeom prst="rect">
            <a:avLst/>
          </a:prstGeom>
          <a:noFill/>
          <a:ln>
            <a:noFill/>
          </a:ln>
        </p:spPr>
      </p:pic>
      <p:pic>
        <p:nvPicPr>
          <p:cNvPr id="840" name="Google Shape;840;p78">
            <a:hlinkClick r:id="rId11"/>
          </p:cNvPr>
          <p:cNvPicPr preferRelativeResize="0"/>
          <p:nvPr/>
        </p:nvPicPr>
        <p:blipFill rotWithShape="1">
          <a:blip r:embed="rId12">
            <a:alphaModFix/>
          </a:blip>
          <a:srcRect b="0" l="0" r="81646" t="0"/>
          <a:stretch/>
        </p:blipFill>
        <p:spPr>
          <a:xfrm>
            <a:off x="8143744" y="4541667"/>
            <a:ext cx="279827" cy="269783"/>
          </a:xfrm>
          <a:prstGeom prst="rect">
            <a:avLst/>
          </a:prstGeom>
          <a:noFill/>
          <a:ln>
            <a:noFill/>
          </a:ln>
        </p:spPr>
      </p:pic>
      <p:pic>
        <p:nvPicPr>
          <p:cNvPr id="841" name="Google Shape;841;p78">
            <a:hlinkClick r:id="rId13"/>
          </p:cNvPr>
          <p:cNvPicPr preferRelativeResize="0"/>
          <p:nvPr/>
        </p:nvPicPr>
        <p:blipFill>
          <a:blip r:embed="rId14">
            <a:alphaModFix/>
          </a:blip>
          <a:stretch>
            <a:fillRect/>
          </a:stretch>
        </p:blipFill>
        <p:spPr>
          <a:xfrm>
            <a:off x="8143750" y="4199656"/>
            <a:ext cx="279825" cy="310846"/>
          </a:xfrm>
          <a:prstGeom prst="rect">
            <a:avLst/>
          </a:prstGeom>
          <a:noFill/>
          <a:ln>
            <a:noFill/>
          </a:ln>
        </p:spPr>
      </p:pic>
      <p:pic>
        <p:nvPicPr>
          <p:cNvPr id="842" name="Google Shape;842;p78">
            <a:hlinkClick r:id="rId15"/>
          </p:cNvPr>
          <p:cNvPicPr preferRelativeResize="0"/>
          <p:nvPr/>
        </p:nvPicPr>
        <p:blipFill>
          <a:blip r:embed="rId16">
            <a:alphaModFix/>
          </a:blip>
          <a:stretch>
            <a:fillRect/>
          </a:stretch>
        </p:blipFill>
        <p:spPr>
          <a:xfrm>
            <a:off x="8455095" y="4215158"/>
            <a:ext cx="279825" cy="279825"/>
          </a:xfrm>
          <a:prstGeom prst="rect">
            <a:avLst/>
          </a:prstGeom>
          <a:noFill/>
          <a:ln>
            <a:noFill/>
          </a:ln>
        </p:spPr>
      </p:pic>
      <p:pic>
        <p:nvPicPr>
          <p:cNvPr id="843" name="Google Shape;843;p78">
            <a:hlinkClick r:id="rId17"/>
          </p:cNvPr>
          <p:cNvPicPr preferRelativeResize="0"/>
          <p:nvPr/>
        </p:nvPicPr>
        <p:blipFill>
          <a:blip r:embed="rId18">
            <a:alphaModFix/>
          </a:blip>
          <a:stretch>
            <a:fillRect/>
          </a:stretch>
        </p:blipFill>
        <p:spPr>
          <a:xfrm>
            <a:off x="8475590" y="4536650"/>
            <a:ext cx="238833" cy="279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7" name="Shape 847"/>
        <p:cNvGrpSpPr/>
        <p:nvPr/>
      </p:nvGrpSpPr>
      <p:grpSpPr>
        <a:xfrm>
          <a:off x="0" y="0"/>
          <a:ext cx="0" cy="0"/>
          <a:chOff x="0" y="0"/>
          <a:chExt cx="0" cy="0"/>
        </a:xfrm>
      </p:grpSpPr>
      <p:sp>
        <p:nvSpPr>
          <p:cNvPr id="848" name="Google Shape;848;p7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Backlog Slides</a:t>
            </a:r>
            <a:endParaRPr/>
          </a:p>
        </p:txBody>
      </p:sp>
      <p:sp>
        <p:nvSpPr>
          <p:cNvPr id="849" name="Google Shape;849;p7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Do include Slides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0"/>
          <p:cNvSpPr txBox="1"/>
          <p:nvPr>
            <p:ph type="title"/>
          </p:nvPr>
        </p:nvSpPr>
        <p:spPr>
          <a:xfrm>
            <a:off x="311700" y="167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1C4587"/>
                </a:solidFill>
                <a:uFill>
                  <a:noFill/>
                </a:uFill>
                <a:hlinkClick r:id="rId3">
                  <a:extLst>
                    <a:ext uri="{A12FA001-AC4F-418D-AE19-62706E023703}">
                      <ahyp:hlinkClr val="tx"/>
                    </a:ext>
                  </a:extLst>
                </a:hlinkClick>
              </a:rPr>
              <a:t>Category Theory</a:t>
            </a:r>
            <a:r>
              <a:rPr b="1" lang="en">
                <a:solidFill>
                  <a:srgbClr val="1C4587"/>
                </a:solidFill>
              </a:rPr>
              <a:t>: Arrows as Universal Abstraction</a:t>
            </a:r>
            <a:endParaRPr b="1">
              <a:solidFill>
                <a:srgbClr val="1C4587"/>
              </a:solidFill>
            </a:endParaRPr>
          </a:p>
        </p:txBody>
      </p:sp>
      <p:sp>
        <p:nvSpPr>
          <p:cNvPr id="855" name="Google Shape;855;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
              <a:t>Type</a:t>
            </a:r>
            <a:r>
              <a:rPr b="1" lang="en"/>
              <a:t> 0 - Function (</a:t>
            </a:r>
            <a:r>
              <a:rPr i="1" lang="en"/>
              <a:t>f,g,h</a:t>
            </a:r>
            <a:r>
              <a:rPr b="1" lang="en"/>
              <a:t>)</a:t>
            </a:r>
            <a:endParaRPr b="1"/>
          </a:p>
          <a:p>
            <a:pPr indent="0" lvl="0" marL="0" rtl="0" algn="ctr">
              <a:lnSpc>
                <a:spcPct val="150000"/>
              </a:lnSpc>
              <a:spcBef>
                <a:spcPts val="1200"/>
              </a:spcBef>
              <a:spcAft>
                <a:spcPts val="0"/>
              </a:spcAft>
              <a:buNone/>
            </a:pPr>
            <a:r>
              <a:rPr lang="en"/>
              <a:t>is the relationship between two objects </a:t>
            </a:r>
            <a:endParaRPr/>
          </a:p>
          <a:p>
            <a:pPr indent="0" lvl="0" marL="0" rtl="0" algn="ctr">
              <a:lnSpc>
                <a:spcPct val="150000"/>
              </a:lnSpc>
              <a:spcBef>
                <a:spcPts val="1200"/>
              </a:spcBef>
              <a:spcAft>
                <a:spcPts val="0"/>
              </a:spcAft>
              <a:buNone/>
            </a:pPr>
            <a:r>
              <a:rPr b="1" lang="en"/>
              <a:t>Type</a:t>
            </a:r>
            <a:r>
              <a:rPr b="1" lang="en"/>
              <a:t> 2 -  Functor (</a:t>
            </a:r>
            <a:r>
              <a:rPr i="1" lang="en"/>
              <a:t>F</a:t>
            </a:r>
            <a:r>
              <a:rPr b="1" lang="en"/>
              <a:t>)</a:t>
            </a:r>
            <a:endParaRPr b="1"/>
          </a:p>
          <a:p>
            <a:pPr indent="0" lvl="0" marL="0" rtl="0" algn="ctr">
              <a:lnSpc>
                <a:spcPct val="150000"/>
              </a:lnSpc>
              <a:spcBef>
                <a:spcPts val="1200"/>
              </a:spcBef>
              <a:spcAft>
                <a:spcPts val="0"/>
              </a:spcAft>
              <a:buNone/>
            </a:pPr>
            <a:r>
              <a:rPr lang="en"/>
              <a:t>is the relationship between two structures (categories).</a:t>
            </a:r>
            <a:endParaRPr/>
          </a:p>
          <a:p>
            <a:pPr indent="0" lvl="0" marL="0" rtl="0" algn="ctr">
              <a:lnSpc>
                <a:spcPct val="150000"/>
              </a:lnSpc>
              <a:spcBef>
                <a:spcPts val="1200"/>
              </a:spcBef>
              <a:spcAft>
                <a:spcPts val="0"/>
              </a:spcAft>
              <a:buNone/>
            </a:pPr>
            <a:r>
              <a:rPr b="1" lang="en"/>
              <a:t>Type</a:t>
            </a:r>
            <a:r>
              <a:rPr b="1" lang="en"/>
              <a:t> 2 - Natural Transformation </a:t>
            </a:r>
            <a:endParaRPr b="1"/>
          </a:p>
          <a:p>
            <a:pPr indent="0" lvl="0" marL="0" rtl="0" algn="ctr">
              <a:lnSpc>
                <a:spcPct val="150000"/>
              </a:lnSpc>
              <a:spcBef>
                <a:spcPts val="1200"/>
              </a:spcBef>
              <a:spcAft>
                <a:spcPts val="1200"/>
              </a:spcAft>
              <a:buNone/>
            </a:pPr>
            <a:r>
              <a:rPr lang="en"/>
              <a:t>Is the relationship between</a:t>
            </a:r>
            <a:r>
              <a:rPr lang="en"/>
              <a:t> two functors (</a:t>
            </a:r>
            <a:r>
              <a:rPr i="1" lang="en"/>
              <a:t>F, G</a:t>
            </a:r>
            <a:r>
              <a:rPr lang="en"/>
              <a:t>).</a:t>
            </a:r>
            <a:endParaRPr/>
          </a:p>
        </p:txBody>
      </p:sp>
      <p:cxnSp>
        <p:nvCxnSpPr>
          <p:cNvPr id="856" name="Google Shape;856;p80"/>
          <p:cNvCxnSpPr/>
          <p:nvPr/>
        </p:nvCxnSpPr>
        <p:spPr>
          <a:xfrm>
            <a:off x="1785475" y="2196350"/>
            <a:ext cx="5486400" cy="9000"/>
          </a:xfrm>
          <a:prstGeom prst="straightConnector1">
            <a:avLst/>
          </a:prstGeom>
          <a:noFill/>
          <a:ln cap="flat" cmpd="sng" w="28575">
            <a:solidFill>
              <a:schemeClr val="dk2"/>
            </a:solidFill>
            <a:prstDash val="solid"/>
            <a:round/>
            <a:headEnd len="med" w="med" type="none"/>
            <a:tailEnd len="med" w="med" type="none"/>
          </a:ln>
        </p:spPr>
      </p:cxnSp>
      <p:cxnSp>
        <p:nvCxnSpPr>
          <p:cNvPr id="857" name="Google Shape;857;p80"/>
          <p:cNvCxnSpPr/>
          <p:nvPr/>
        </p:nvCxnSpPr>
        <p:spPr>
          <a:xfrm>
            <a:off x="1828800" y="3342350"/>
            <a:ext cx="5486400" cy="9000"/>
          </a:xfrm>
          <a:prstGeom prst="straightConnector1">
            <a:avLst/>
          </a:prstGeom>
          <a:noFill/>
          <a:ln cap="flat" cmpd="sng" w="28575">
            <a:solidFill>
              <a:schemeClr val="dk2"/>
            </a:solidFill>
            <a:prstDash val="solid"/>
            <a:round/>
            <a:headEnd len="med" w="med" type="none"/>
            <a:tailEnd len="med" w="med" type="none"/>
          </a:ln>
        </p:spPr>
      </p:cxnSp>
      <p:pic>
        <p:nvPicPr>
          <p:cNvPr id="858" name="Google Shape;858;p80">
            <a:hlinkClick r:id="rId4"/>
          </p:cNvPr>
          <p:cNvPicPr preferRelativeResize="0"/>
          <p:nvPr/>
        </p:nvPicPr>
        <p:blipFill>
          <a:blip r:embed="rId5">
            <a:alphaModFix/>
          </a:blip>
          <a:stretch>
            <a:fillRect/>
          </a:stretch>
        </p:blipFill>
        <p:spPr>
          <a:xfrm>
            <a:off x="7315199" y="3123759"/>
            <a:ext cx="1416526" cy="1393316"/>
          </a:xfrm>
          <a:prstGeom prst="rect">
            <a:avLst/>
          </a:prstGeom>
          <a:noFill/>
          <a:ln>
            <a:noFill/>
          </a:ln>
        </p:spPr>
      </p:pic>
      <p:sp>
        <p:nvSpPr>
          <p:cNvPr id="859" name="Google Shape;859;p80"/>
          <p:cNvSpPr txBox="1"/>
          <p:nvPr/>
        </p:nvSpPr>
        <p:spPr>
          <a:xfrm>
            <a:off x="1657350" y="4608125"/>
            <a:ext cx="58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Source of the three Images: </a:t>
            </a:r>
            <a:r>
              <a:rPr b="1" lang="en">
                <a:solidFill>
                  <a:srgbClr val="073763"/>
                </a:solidFill>
                <a:uFill>
                  <a:noFill/>
                </a:uFill>
                <a:latin typeface="Lato"/>
                <a:ea typeface="Lato"/>
                <a:cs typeface="Lato"/>
                <a:sym typeface="Lato"/>
                <a:hlinkClick r:id="rId6">
                  <a:extLst>
                    <a:ext uri="{A12FA001-AC4F-418D-AE19-62706E023703}">
                      <ahyp:hlinkClr val="tx"/>
                    </a:ext>
                  </a:extLst>
                </a:hlinkClick>
              </a:rPr>
              <a:t>Bartosz Milewski’s Programming Cafe</a:t>
            </a:r>
            <a:endParaRPr b="1">
              <a:solidFill>
                <a:srgbClr val="073763"/>
              </a:solidFill>
              <a:latin typeface="Lato"/>
              <a:ea typeface="Lato"/>
              <a:cs typeface="Lato"/>
              <a:sym typeface="Lato"/>
            </a:endParaRPr>
          </a:p>
        </p:txBody>
      </p:sp>
      <p:pic>
        <p:nvPicPr>
          <p:cNvPr id="860" name="Google Shape;860;p80"/>
          <p:cNvPicPr preferRelativeResize="0"/>
          <p:nvPr/>
        </p:nvPicPr>
        <p:blipFill>
          <a:blip r:embed="rId7">
            <a:alphaModFix/>
          </a:blip>
          <a:stretch>
            <a:fillRect/>
          </a:stretch>
        </p:blipFill>
        <p:spPr>
          <a:xfrm>
            <a:off x="6639832" y="1277100"/>
            <a:ext cx="2256643" cy="1309425"/>
          </a:xfrm>
          <a:prstGeom prst="rect">
            <a:avLst/>
          </a:prstGeom>
          <a:noFill/>
          <a:ln>
            <a:noFill/>
          </a:ln>
        </p:spPr>
      </p:pic>
      <p:cxnSp>
        <p:nvCxnSpPr>
          <p:cNvPr id="861" name="Google Shape;861;p80"/>
          <p:cNvCxnSpPr/>
          <p:nvPr/>
        </p:nvCxnSpPr>
        <p:spPr>
          <a:xfrm flipH="1" rot="10800000">
            <a:off x="6741100" y="3600600"/>
            <a:ext cx="982200" cy="506400"/>
          </a:xfrm>
          <a:prstGeom prst="curvedConnector3">
            <a:avLst>
              <a:gd fmla="val 3968" name="adj1"/>
            </a:avLst>
          </a:prstGeom>
          <a:noFill/>
          <a:ln cap="flat" cmpd="sng" w="9525">
            <a:solidFill>
              <a:schemeClr val="dk2"/>
            </a:solidFill>
            <a:prstDash val="solid"/>
            <a:round/>
            <a:headEnd len="med" w="med" type="none"/>
            <a:tailEnd len="med" w="med" type="triangle"/>
          </a:ln>
        </p:spPr>
      </p:cxnSp>
      <p:cxnSp>
        <p:nvCxnSpPr>
          <p:cNvPr id="862" name="Google Shape;862;p80"/>
          <p:cNvCxnSpPr/>
          <p:nvPr/>
        </p:nvCxnSpPr>
        <p:spPr>
          <a:xfrm flipH="1" rot="10800000">
            <a:off x="6974900" y="4060325"/>
            <a:ext cx="936000" cy="264900"/>
          </a:xfrm>
          <a:prstGeom prst="curvedConnector3">
            <a:avLst>
              <a:gd fmla="val 91587" name="adj1"/>
            </a:avLst>
          </a:prstGeom>
          <a:noFill/>
          <a:ln cap="flat" cmpd="sng" w="9525">
            <a:solidFill>
              <a:schemeClr val="dk2"/>
            </a:solidFill>
            <a:prstDash val="solid"/>
            <a:round/>
            <a:headEnd len="med" w="med" type="none"/>
            <a:tailEnd len="med" w="med" type="triangle"/>
          </a:ln>
        </p:spPr>
      </p:cxnSp>
      <p:pic>
        <p:nvPicPr>
          <p:cNvPr id="863" name="Google Shape;863;p80"/>
          <p:cNvPicPr preferRelativeResize="0"/>
          <p:nvPr/>
        </p:nvPicPr>
        <p:blipFill>
          <a:blip r:embed="rId8">
            <a:alphaModFix/>
          </a:blip>
          <a:stretch>
            <a:fillRect/>
          </a:stretch>
        </p:blipFill>
        <p:spPr>
          <a:xfrm>
            <a:off x="311700" y="2158574"/>
            <a:ext cx="1312650" cy="1150775"/>
          </a:xfrm>
          <a:prstGeom prst="rect">
            <a:avLst/>
          </a:prstGeom>
          <a:noFill/>
          <a:ln>
            <a:noFill/>
          </a:ln>
        </p:spPr>
      </p:pic>
      <p:sp>
        <p:nvSpPr>
          <p:cNvPr id="864" name="Google Shape;864;p80"/>
          <p:cNvSpPr txBox="1"/>
          <p:nvPr/>
        </p:nvSpPr>
        <p:spPr>
          <a:xfrm>
            <a:off x="7090972" y="1810271"/>
            <a:ext cx="3828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Clr>
                <a:schemeClr val="dk1"/>
              </a:buClr>
              <a:buSzPts val="1100"/>
              <a:buFont typeface="Arial"/>
              <a:buNone/>
            </a:pPr>
            <a:r>
              <a:rPr i="1" lang="en" sz="1800">
                <a:solidFill>
                  <a:schemeClr val="dk1"/>
                </a:solidFill>
                <a:latin typeface="Lato"/>
                <a:ea typeface="Lato"/>
                <a:cs typeface="Lato"/>
                <a:sym typeface="Lato"/>
              </a:rPr>
              <a:t>f</a:t>
            </a:r>
            <a:endParaRPr>
              <a:latin typeface="Lato"/>
              <a:ea typeface="Lato"/>
              <a:cs typeface="Lato"/>
              <a:sym typeface="Lato"/>
            </a:endParaRPr>
          </a:p>
        </p:txBody>
      </p:sp>
      <p:sp>
        <p:nvSpPr>
          <p:cNvPr id="865" name="Google Shape;865;p80"/>
          <p:cNvSpPr txBox="1"/>
          <p:nvPr/>
        </p:nvSpPr>
        <p:spPr>
          <a:xfrm>
            <a:off x="7910947" y="1810259"/>
            <a:ext cx="3828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i="1" lang="en" sz="1800">
                <a:solidFill>
                  <a:schemeClr val="dk1"/>
                </a:solidFill>
                <a:latin typeface="Lato"/>
                <a:ea typeface="Lato"/>
                <a:cs typeface="Lato"/>
                <a:sym typeface="Lato"/>
              </a:rPr>
              <a:t>g</a:t>
            </a:r>
            <a:endParaRPr>
              <a:latin typeface="Lato"/>
              <a:ea typeface="Lato"/>
              <a:cs typeface="Lato"/>
              <a:sym typeface="Lato"/>
            </a:endParaRPr>
          </a:p>
        </p:txBody>
      </p:sp>
      <p:sp>
        <p:nvSpPr>
          <p:cNvPr id="866" name="Google Shape;866;p80"/>
          <p:cNvSpPr txBox="1"/>
          <p:nvPr/>
        </p:nvSpPr>
        <p:spPr>
          <a:xfrm>
            <a:off x="7910947" y="1152484"/>
            <a:ext cx="3828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200"/>
              </a:spcAft>
              <a:buNone/>
            </a:pPr>
            <a:r>
              <a:rPr i="1" lang="en" sz="1800">
                <a:solidFill>
                  <a:schemeClr val="dk1"/>
                </a:solidFill>
                <a:latin typeface="Lato"/>
                <a:ea typeface="Lato"/>
                <a:cs typeface="Lato"/>
                <a:sym typeface="Lato"/>
              </a:rPr>
              <a:t>h</a:t>
            </a:r>
            <a:endParaRPr>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1"/>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73763"/>
                </a:solidFill>
                <a:uFill>
                  <a:noFill/>
                </a:uFill>
                <a:hlinkClick r:id="rId3">
                  <a:extLst>
                    <a:ext uri="{A12FA001-AC4F-418D-AE19-62706E023703}">
                      <ahyp:hlinkClr val="tx"/>
                    </a:ext>
                  </a:extLst>
                </a:hlinkClick>
              </a:rPr>
              <a:t>Hierarchical Deterministic Wallets</a:t>
            </a:r>
            <a:r>
              <a:rPr lang="en"/>
              <a:t> - Accounting with Keys</a:t>
            </a:r>
            <a:endParaRPr/>
          </a:p>
        </p:txBody>
      </p:sp>
      <p:pic>
        <p:nvPicPr>
          <p:cNvPr id="872" name="Google Shape;872;p81"/>
          <p:cNvPicPr preferRelativeResize="0"/>
          <p:nvPr/>
        </p:nvPicPr>
        <p:blipFill>
          <a:blip r:embed="rId4">
            <a:alphaModFix/>
          </a:blip>
          <a:stretch>
            <a:fillRect/>
          </a:stretch>
        </p:blipFill>
        <p:spPr>
          <a:xfrm>
            <a:off x="3954502" y="1295731"/>
            <a:ext cx="572700" cy="572700"/>
          </a:xfrm>
          <a:prstGeom prst="rect">
            <a:avLst/>
          </a:prstGeom>
          <a:noFill/>
          <a:ln>
            <a:noFill/>
          </a:ln>
        </p:spPr>
      </p:pic>
      <p:pic>
        <p:nvPicPr>
          <p:cNvPr id="873" name="Google Shape;873;p81"/>
          <p:cNvPicPr preferRelativeResize="0"/>
          <p:nvPr/>
        </p:nvPicPr>
        <p:blipFill>
          <a:blip r:embed="rId5">
            <a:alphaModFix/>
          </a:blip>
          <a:stretch>
            <a:fillRect/>
          </a:stretch>
        </p:blipFill>
        <p:spPr>
          <a:xfrm>
            <a:off x="4558552" y="1295731"/>
            <a:ext cx="572700" cy="572700"/>
          </a:xfrm>
          <a:prstGeom prst="rect">
            <a:avLst/>
          </a:prstGeom>
          <a:noFill/>
          <a:ln>
            <a:noFill/>
          </a:ln>
        </p:spPr>
      </p:pic>
      <p:sp>
        <p:nvSpPr>
          <p:cNvPr id="874" name="Google Shape;874;p81"/>
          <p:cNvSpPr txBox="1"/>
          <p:nvPr/>
        </p:nvSpPr>
        <p:spPr>
          <a:xfrm>
            <a:off x="2823925" y="1381975"/>
            <a:ext cx="12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Private Key</a:t>
            </a:r>
            <a:endParaRPr b="1"/>
          </a:p>
        </p:txBody>
      </p:sp>
      <p:sp>
        <p:nvSpPr>
          <p:cNvPr id="875" name="Google Shape;875;p81"/>
          <p:cNvSpPr txBox="1"/>
          <p:nvPr/>
        </p:nvSpPr>
        <p:spPr>
          <a:xfrm>
            <a:off x="3896000" y="762300"/>
            <a:ext cx="150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Master Keys /</a:t>
            </a:r>
            <a:endParaRPr/>
          </a:p>
          <a:p>
            <a:pPr indent="0" lvl="0" marL="0" rtl="0" algn="l">
              <a:spcBef>
                <a:spcPts val="0"/>
              </a:spcBef>
              <a:spcAft>
                <a:spcPts val="0"/>
              </a:spcAft>
              <a:buNone/>
            </a:pPr>
            <a:r>
              <a:rPr lang="en"/>
              <a:t>Parent Keys</a:t>
            </a:r>
            <a:endParaRPr/>
          </a:p>
        </p:txBody>
      </p:sp>
      <p:sp>
        <p:nvSpPr>
          <p:cNvPr id="876" name="Google Shape;876;p81"/>
          <p:cNvSpPr txBox="1"/>
          <p:nvPr/>
        </p:nvSpPr>
        <p:spPr>
          <a:xfrm>
            <a:off x="5194925" y="1377900"/>
            <a:ext cx="12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Public Key</a:t>
            </a:r>
            <a:endParaRPr b="1"/>
          </a:p>
          <a:p>
            <a:pPr indent="0" lvl="0" marL="0" rtl="0" algn="l">
              <a:spcBef>
                <a:spcPts val="0"/>
              </a:spcBef>
              <a:spcAft>
                <a:spcPts val="0"/>
              </a:spcAft>
              <a:buNone/>
            </a:pPr>
            <a:r>
              <a:t/>
            </a:r>
            <a:endParaRPr b="1"/>
          </a:p>
        </p:txBody>
      </p:sp>
      <p:pic>
        <p:nvPicPr>
          <p:cNvPr id="877" name="Google Shape;877;p81"/>
          <p:cNvPicPr preferRelativeResize="0"/>
          <p:nvPr/>
        </p:nvPicPr>
        <p:blipFill>
          <a:blip r:embed="rId5">
            <a:alphaModFix/>
          </a:blip>
          <a:stretch>
            <a:fillRect/>
          </a:stretch>
        </p:blipFill>
        <p:spPr>
          <a:xfrm>
            <a:off x="341002" y="2284831"/>
            <a:ext cx="572700" cy="572700"/>
          </a:xfrm>
          <a:prstGeom prst="rect">
            <a:avLst/>
          </a:prstGeom>
          <a:noFill/>
          <a:ln>
            <a:noFill/>
          </a:ln>
        </p:spPr>
      </p:pic>
      <p:pic>
        <p:nvPicPr>
          <p:cNvPr id="878" name="Google Shape;878;p81"/>
          <p:cNvPicPr preferRelativeResize="0"/>
          <p:nvPr/>
        </p:nvPicPr>
        <p:blipFill>
          <a:blip r:embed="rId5">
            <a:alphaModFix/>
          </a:blip>
          <a:stretch>
            <a:fillRect/>
          </a:stretch>
        </p:blipFill>
        <p:spPr>
          <a:xfrm>
            <a:off x="945052" y="2284831"/>
            <a:ext cx="572700" cy="572700"/>
          </a:xfrm>
          <a:prstGeom prst="rect">
            <a:avLst/>
          </a:prstGeom>
          <a:noFill/>
          <a:ln>
            <a:noFill/>
          </a:ln>
        </p:spPr>
      </p:pic>
      <p:pic>
        <p:nvPicPr>
          <p:cNvPr id="879" name="Google Shape;879;p81"/>
          <p:cNvPicPr preferRelativeResize="0"/>
          <p:nvPr/>
        </p:nvPicPr>
        <p:blipFill>
          <a:blip r:embed="rId5">
            <a:alphaModFix/>
          </a:blip>
          <a:stretch>
            <a:fillRect/>
          </a:stretch>
        </p:blipFill>
        <p:spPr>
          <a:xfrm>
            <a:off x="913702" y="2773406"/>
            <a:ext cx="572700" cy="572700"/>
          </a:xfrm>
          <a:prstGeom prst="rect">
            <a:avLst/>
          </a:prstGeom>
          <a:noFill/>
          <a:ln>
            <a:noFill/>
          </a:ln>
        </p:spPr>
      </p:pic>
      <p:pic>
        <p:nvPicPr>
          <p:cNvPr id="880" name="Google Shape;880;p81"/>
          <p:cNvPicPr preferRelativeResize="0"/>
          <p:nvPr/>
        </p:nvPicPr>
        <p:blipFill>
          <a:blip r:embed="rId5">
            <a:alphaModFix/>
          </a:blip>
          <a:stretch>
            <a:fillRect/>
          </a:stretch>
        </p:blipFill>
        <p:spPr>
          <a:xfrm>
            <a:off x="1517752" y="2773406"/>
            <a:ext cx="572700" cy="572700"/>
          </a:xfrm>
          <a:prstGeom prst="rect">
            <a:avLst/>
          </a:prstGeom>
          <a:noFill/>
          <a:ln>
            <a:noFill/>
          </a:ln>
        </p:spPr>
      </p:pic>
      <p:pic>
        <p:nvPicPr>
          <p:cNvPr id="881" name="Google Shape;881;p81"/>
          <p:cNvPicPr preferRelativeResize="0"/>
          <p:nvPr/>
        </p:nvPicPr>
        <p:blipFill>
          <a:blip r:embed="rId5">
            <a:alphaModFix/>
          </a:blip>
          <a:stretch>
            <a:fillRect/>
          </a:stretch>
        </p:blipFill>
        <p:spPr>
          <a:xfrm>
            <a:off x="913702" y="3314281"/>
            <a:ext cx="572700" cy="572700"/>
          </a:xfrm>
          <a:prstGeom prst="rect">
            <a:avLst/>
          </a:prstGeom>
          <a:noFill/>
          <a:ln>
            <a:noFill/>
          </a:ln>
        </p:spPr>
      </p:pic>
      <p:pic>
        <p:nvPicPr>
          <p:cNvPr id="882" name="Google Shape;882;p81"/>
          <p:cNvPicPr preferRelativeResize="0"/>
          <p:nvPr/>
        </p:nvPicPr>
        <p:blipFill>
          <a:blip r:embed="rId5">
            <a:alphaModFix/>
          </a:blip>
          <a:stretch>
            <a:fillRect/>
          </a:stretch>
        </p:blipFill>
        <p:spPr>
          <a:xfrm>
            <a:off x="1517752" y="3314281"/>
            <a:ext cx="572700" cy="572700"/>
          </a:xfrm>
          <a:prstGeom prst="rect">
            <a:avLst/>
          </a:prstGeom>
          <a:noFill/>
          <a:ln>
            <a:noFill/>
          </a:ln>
        </p:spPr>
      </p:pic>
      <p:pic>
        <p:nvPicPr>
          <p:cNvPr id="883" name="Google Shape;883;p81"/>
          <p:cNvPicPr preferRelativeResize="0"/>
          <p:nvPr/>
        </p:nvPicPr>
        <p:blipFill>
          <a:blip r:embed="rId5">
            <a:alphaModFix/>
          </a:blip>
          <a:stretch>
            <a:fillRect/>
          </a:stretch>
        </p:blipFill>
        <p:spPr>
          <a:xfrm>
            <a:off x="945052" y="3886981"/>
            <a:ext cx="572700" cy="572700"/>
          </a:xfrm>
          <a:prstGeom prst="rect">
            <a:avLst/>
          </a:prstGeom>
          <a:noFill/>
          <a:ln>
            <a:noFill/>
          </a:ln>
        </p:spPr>
      </p:pic>
      <p:pic>
        <p:nvPicPr>
          <p:cNvPr id="884" name="Google Shape;884;p81"/>
          <p:cNvPicPr preferRelativeResize="0"/>
          <p:nvPr/>
        </p:nvPicPr>
        <p:blipFill>
          <a:blip r:embed="rId5">
            <a:alphaModFix/>
          </a:blip>
          <a:stretch>
            <a:fillRect/>
          </a:stretch>
        </p:blipFill>
        <p:spPr>
          <a:xfrm>
            <a:off x="1549102" y="3886981"/>
            <a:ext cx="572700" cy="572700"/>
          </a:xfrm>
          <a:prstGeom prst="rect">
            <a:avLst/>
          </a:prstGeom>
          <a:noFill/>
          <a:ln>
            <a:noFill/>
          </a:ln>
        </p:spPr>
      </p:pic>
      <p:pic>
        <p:nvPicPr>
          <p:cNvPr id="885" name="Google Shape;885;p81"/>
          <p:cNvPicPr preferRelativeResize="0"/>
          <p:nvPr/>
        </p:nvPicPr>
        <p:blipFill>
          <a:blip r:embed="rId5">
            <a:alphaModFix/>
          </a:blip>
          <a:stretch>
            <a:fillRect/>
          </a:stretch>
        </p:blipFill>
        <p:spPr>
          <a:xfrm>
            <a:off x="2489177" y="2284831"/>
            <a:ext cx="572700" cy="572700"/>
          </a:xfrm>
          <a:prstGeom prst="rect">
            <a:avLst/>
          </a:prstGeom>
          <a:noFill/>
          <a:ln>
            <a:noFill/>
          </a:ln>
        </p:spPr>
      </p:pic>
      <p:pic>
        <p:nvPicPr>
          <p:cNvPr id="886" name="Google Shape;886;p81"/>
          <p:cNvPicPr preferRelativeResize="0"/>
          <p:nvPr/>
        </p:nvPicPr>
        <p:blipFill>
          <a:blip r:embed="rId5">
            <a:alphaModFix/>
          </a:blip>
          <a:stretch>
            <a:fillRect/>
          </a:stretch>
        </p:blipFill>
        <p:spPr>
          <a:xfrm>
            <a:off x="3093227" y="2284831"/>
            <a:ext cx="572700" cy="572700"/>
          </a:xfrm>
          <a:prstGeom prst="rect">
            <a:avLst/>
          </a:prstGeom>
          <a:noFill/>
          <a:ln>
            <a:noFill/>
          </a:ln>
        </p:spPr>
      </p:pic>
      <p:pic>
        <p:nvPicPr>
          <p:cNvPr id="887" name="Google Shape;887;p81"/>
          <p:cNvPicPr preferRelativeResize="0"/>
          <p:nvPr/>
        </p:nvPicPr>
        <p:blipFill>
          <a:blip r:embed="rId5">
            <a:alphaModFix/>
          </a:blip>
          <a:stretch>
            <a:fillRect/>
          </a:stretch>
        </p:blipFill>
        <p:spPr>
          <a:xfrm>
            <a:off x="3061877" y="2773406"/>
            <a:ext cx="572700" cy="572700"/>
          </a:xfrm>
          <a:prstGeom prst="rect">
            <a:avLst/>
          </a:prstGeom>
          <a:noFill/>
          <a:ln>
            <a:noFill/>
          </a:ln>
        </p:spPr>
      </p:pic>
      <p:pic>
        <p:nvPicPr>
          <p:cNvPr id="888" name="Google Shape;888;p81"/>
          <p:cNvPicPr preferRelativeResize="0"/>
          <p:nvPr/>
        </p:nvPicPr>
        <p:blipFill>
          <a:blip r:embed="rId5">
            <a:alphaModFix/>
          </a:blip>
          <a:stretch>
            <a:fillRect/>
          </a:stretch>
        </p:blipFill>
        <p:spPr>
          <a:xfrm>
            <a:off x="3665927" y="2773406"/>
            <a:ext cx="572700" cy="572700"/>
          </a:xfrm>
          <a:prstGeom prst="rect">
            <a:avLst/>
          </a:prstGeom>
          <a:noFill/>
          <a:ln>
            <a:noFill/>
          </a:ln>
        </p:spPr>
      </p:pic>
      <p:pic>
        <p:nvPicPr>
          <p:cNvPr id="889" name="Google Shape;889;p81"/>
          <p:cNvPicPr preferRelativeResize="0"/>
          <p:nvPr/>
        </p:nvPicPr>
        <p:blipFill>
          <a:blip r:embed="rId5">
            <a:alphaModFix/>
          </a:blip>
          <a:stretch>
            <a:fillRect/>
          </a:stretch>
        </p:blipFill>
        <p:spPr>
          <a:xfrm>
            <a:off x="3061877" y="3314281"/>
            <a:ext cx="572700" cy="572700"/>
          </a:xfrm>
          <a:prstGeom prst="rect">
            <a:avLst/>
          </a:prstGeom>
          <a:noFill/>
          <a:ln>
            <a:noFill/>
          </a:ln>
        </p:spPr>
      </p:pic>
      <p:pic>
        <p:nvPicPr>
          <p:cNvPr id="890" name="Google Shape;890;p81"/>
          <p:cNvPicPr preferRelativeResize="0"/>
          <p:nvPr/>
        </p:nvPicPr>
        <p:blipFill>
          <a:blip r:embed="rId5">
            <a:alphaModFix/>
          </a:blip>
          <a:stretch>
            <a:fillRect/>
          </a:stretch>
        </p:blipFill>
        <p:spPr>
          <a:xfrm>
            <a:off x="3665927" y="3314281"/>
            <a:ext cx="572700" cy="572700"/>
          </a:xfrm>
          <a:prstGeom prst="rect">
            <a:avLst/>
          </a:prstGeom>
          <a:noFill/>
          <a:ln>
            <a:noFill/>
          </a:ln>
        </p:spPr>
      </p:pic>
      <p:pic>
        <p:nvPicPr>
          <p:cNvPr id="891" name="Google Shape;891;p81"/>
          <p:cNvPicPr preferRelativeResize="0"/>
          <p:nvPr/>
        </p:nvPicPr>
        <p:blipFill>
          <a:blip r:embed="rId5">
            <a:alphaModFix/>
          </a:blip>
          <a:stretch>
            <a:fillRect/>
          </a:stretch>
        </p:blipFill>
        <p:spPr>
          <a:xfrm>
            <a:off x="3093227" y="3886981"/>
            <a:ext cx="572700" cy="572700"/>
          </a:xfrm>
          <a:prstGeom prst="rect">
            <a:avLst/>
          </a:prstGeom>
          <a:noFill/>
          <a:ln>
            <a:noFill/>
          </a:ln>
        </p:spPr>
      </p:pic>
      <p:pic>
        <p:nvPicPr>
          <p:cNvPr id="892" name="Google Shape;892;p81"/>
          <p:cNvPicPr preferRelativeResize="0"/>
          <p:nvPr/>
        </p:nvPicPr>
        <p:blipFill>
          <a:blip r:embed="rId5">
            <a:alphaModFix/>
          </a:blip>
          <a:stretch>
            <a:fillRect/>
          </a:stretch>
        </p:blipFill>
        <p:spPr>
          <a:xfrm>
            <a:off x="3697277" y="3886981"/>
            <a:ext cx="572700" cy="572700"/>
          </a:xfrm>
          <a:prstGeom prst="rect">
            <a:avLst/>
          </a:prstGeom>
          <a:noFill/>
          <a:ln>
            <a:noFill/>
          </a:ln>
        </p:spPr>
      </p:pic>
      <p:pic>
        <p:nvPicPr>
          <p:cNvPr id="893" name="Google Shape;893;p81"/>
          <p:cNvPicPr preferRelativeResize="0"/>
          <p:nvPr/>
        </p:nvPicPr>
        <p:blipFill>
          <a:blip r:embed="rId5">
            <a:alphaModFix/>
          </a:blip>
          <a:stretch>
            <a:fillRect/>
          </a:stretch>
        </p:blipFill>
        <p:spPr>
          <a:xfrm>
            <a:off x="4668702" y="2284831"/>
            <a:ext cx="572700" cy="572700"/>
          </a:xfrm>
          <a:prstGeom prst="rect">
            <a:avLst/>
          </a:prstGeom>
          <a:noFill/>
          <a:ln>
            <a:noFill/>
          </a:ln>
        </p:spPr>
      </p:pic>
      <p:pic>
        <p:nvPicPr>
          <p:cNvPr id="894" name="Google Shape;894;p81"/>
          <p:cNvPicPr preferRelativeResize="0"/>
          <p:nvPr/>
        </p:nvPicPr>
        <p:blipFill>
          <a:blip r:embed="rId5">
            <a:alphaModFix/>
          </a:blip>
          <a:stretch>
            <a:fillRect/>
          </a:stretch>
        </p:blipFill>
        <p:spPr>
          <a:xfrm>
            <a:off x="5272752" y="2284831"/>
            <a:ext cx="572700" cy="572700"/>
          </a:xfrm>
          <a:prstGeom prst="rect">
            <a:avLst/>
          </a:prstGeom>
          <a:noFill/>
          <a:ln>
            <a:noFill/>
          </a:ln>
        </p:spPr>
      </p:pic>
      <p:pic>
        <p:nvPicPr>
          <p:cNvPr id="895" name="Google Shape;895;p81"/>
          <p:cNvPicPr preferRelativeResize="0"/>
          <p:nvPr/>
        </p:nvPicPr>
        <p:blipFill>
          <a:blip r:embed="rId5">
            <a:alphaModFix/>
          </a:blip>
          <a:stretch>
            <a:fillRect/>
          </a:stretch>
        </p:blipFill>
        <p:spPr>
          <a:xfrm>
            <a:off x="5241402" y="2773406"/>
            <a:ext cx="572700" cy="572700"/>
          </a:xfrm>
          <a:prstGeom prst="rect">
            <a:avLst/>
          </a:prstGeom>
          <a:noFill/>
          <a:ln>
            <a:noFill/>
          </a:ln>
        </p:spPr>
      </p:pic>
      <p:pic>
        <p:nvPicPr>
          <p:cNvPr id="896" name="Google Shape;896;p81"/>
          <p:cNvPicPr preferRelativeResize="0"/>
          <p:nvPr/>
        </p:nvPicPr>
        <p:blipFill>
          <a:blip r:embed="rId5">
            <a:alphaModFix/>
          </a:blip>
          <a:stretch>
            <a:fillRect/>
          </a:stretch>
        </p:blipFill>
        <p:spPr>
          <a:xfrm>
            <a:off x="5845452" y="2773406"/>
            <a:ext cx="572700" cy="572700"/>
          </a:xfrm>
          <a:prstGeom prst="rect">
            <a:avLst/>
          </a:prstGeom>
          <a:noFill/>
          <a:ln>
            <a:noFill/>
          </a:ln>
        </p:spPr>
      </p:pic>
      <p:pic>
        <p:nvPicPr>
          <p:cNvPr id="897" name="Google Shape;897;p81"/>
          <p:cNvPicPr preferRelativeResize="0"/>
          <p:nvPr/>
        </p:nvPicPr>
        <p:blipFill>
          <a:blip r:embed="rId5">
            <a:alphaModFix/>
          </a:blip>
          <a:stretch>
            <a:fillRect/>
          </a:stretch>
        </p:blipFill>
        <p:spPr>
          <a:xfrm>
            <a:off x="5241402" y="3314281"/>
            <a:ext cx="572700" cy="572700"/>
          </a:xfrm>
          <a:prstGeom prst="rect">
            <a:avLst/>
          </a:prstGeom>
          <a:noFill/>
          <a:ln>
            <a:noFill/>
          </a:ln>
        </p:spPr>
      </p:pic>
      <p:pic>
        <p:nvPicPr>
          <p:cNvPr id="898" name="Google Shape;898;p81"/>
          <p:cNvPicPr preferRelativeResize="0"/>
          <p:nvPr/>
        </p:nvPicPr>
        <p:blipFill>
          <a:blip r:embed="rId5">
            <a:alphaModFix/>
          </a:blip>
          <a:stretch>
            <a:fillRect/>
          </a:stretch>
        </p:blipFill>
        <p:spPr>
          <a:xfrm>
            <a:off x="5845452" y="3314281"/>
            <a:ext cx="572700" cy="572700"/>
          </a:xfrm>
          <a:prstGeom prst="rect">
            <a:avLst/>
          </a:prstGeom>
          <a:noFill/>
          <a:ln>
            <a:noFill/>
          </a:ln>
        </p:spPr>
      </p:pic>
      <p:pic>
        <p:nvPicPr>
          <p:cNvPr id="899" name="Google Shape;899;p81"/>
          <p:cNvPicPr preferRelativeResize="0"/>
          <p:nvPr/>
        </p:nvPicPr>
        <p:blipFill>
          <a:blip r:embed="rId5">
            <a:alphaModFix/>
          </a:blip>
          <a:stretch>
            <a:fillRect/>
          </a:stretch>
        </p:blipFill>
        <p:spPr>
          <a:xfrm>
            <a:off x="5272752" y="3886981"/>
            <a:ext cx="572700" cy="572700"/>
          </a:xfrm>
          <a:prstGeom prst="rect">
            <a:avLst/>
          </a:prstGeom>
          <a:noFill/>
          <a:ln>
            <a:noFill/>
          </a:ln>
        </p:spPr>
      </p:pic>
      <p:pic>
        <p:nvPicPr>
          <p:cNvPr id="900" name="Google Shape;900;p81"/>
          <p:cNvPicPr preferRelativeResize="0"/>
          <p:nvPr/>
        </p:nvPicPr>
        <p:blipFill>
          <a:blip r:embed="rId5">
            <a:alphaModFix/>
          </a:blip>
          <a:stretch>
            <a:fillRect/>
          </a:stretch>
        </p:blipFill>
        <p:spPr>
          <a:xfrm>
            <a:off x="5876802" y="3886981"/>
            <a:ext cx="572700" cy="572700"/>
          </a:xfrm>
          <a:prstGeom prst="rect">
            <a:avLst/>
          </a:prstGeom>
          <a:noFill/>
          <a:ln>
            <a:noFill/>
          </a:ln>
        </p:spPr>
      </p:pic>
      <p:pic>
        <p:nvPicPr>
          <p:cNvPr id="901" name="Google Shape;901;p81"/>
          <p:cNvPicPr preferRelativeResize="0"/>
          <p:nvPr/>
        </p:nvPicPr>
        <p:blipFill>
          <a:blip r:embed="rId5">
            <a:alphaModFix/>
          </a:blip>
          <a:stretch>
            <a:fillRect/>
          </a:stretch>
        </p:blipFill>
        <p:spPr>
          <a:xfrm>
            <a:off x="7022202" y="2383456"/>
            <a:ext cx="572700" cy="572700"/>
          </a:xfrm>
          <a:prstGeom prst="rect">
            <a:avLst/>
          </a:prstGeom>
          <a:noFill/>
          <a:ln>
            <a:noFill/>
          </a:ln>
        </p:spPr>
      </p:pic>
      <p:pic>
        <p:nvPicPr>
          <p:cNvPr id="902" name="Google Shape;902;p81"/>
          <p:cNvPicPr preferRelativeResize="0"/>
          <p:nvPr/>
        </p:nvPicPr>
        <p:blipFill>
          <a:blip r:embed="rId5">
            <a:alphaModFix/>
          </a:blip>
          <a:stretch>
            <a:fillRect/>
          </a:stretch>
        </p:blipFill>
        <p:spPr>
          <a:xfrm>
            <a:off x="7626252" y="2383456"/>
            <a:ext cx="572700" cy="572700"/>
          </a:xfrm>
          <a:prstGeom prst="rect">
            <a:avLst/>
          </a:prstGeom>
          <a:noFill/>
          <a:ln>
            <a:noFill/>
          </a:ln>
        </p:spPr>
      </p:pic>
      <p:pic>
        <p:nvPicPr>
          <p:cNvPr id="903" name="Google Shape;903;p81"/>
          <p:cNvPicPr preferRelativeResize="0"/>
          <p:nvPr/>
        </p:nvPicPr>
        <p:blipFill>
          <a:blip r:embed="rId5">
            <a:alphaModFix/>
          </a:blip>
          <a:stretch>
            <a:fillRect/>
          </a:stretch>
        </p:blipFill>
        <p:spPr>
          <a:xfrm>
            <a:off x="7594902" y="2872031"/>
            <a:ext cx="572700" cy="572700"/>
          </a:xfrm>
          <a:prstGeom prst="rect">
            <a:avLst/>
          </a:prstGeom>
          <a:noFill/>
          <a:ln>
            <a:noFill/>
          </a:ln>
        </p:spPr>
      </p:pic>
      <p:pic>
        <p:nvPicPr>
          <p:cNvPr id="904" name="Google Shape;904;p81"/>
          <p:cNvPicPr preferRelativeResize="0"/>
          <p:nvPr/>
        </p:nvPicPr>
        <p:blipFill>
          <a:blip r:embed="rId5">
            <a:alphaModFix/>
          </a:blip>
          <a:stretch>
            <a:fillRect/>
          </a:stretch>
        </p:blipFill>
        <p:spPr>
          <a:xfrm>
            <a:off x="8198952" y="2872031"/>
            <a:ext cx="572700" cy="572700"/>
          </a:xfrm>
          <a:prstGeom prst="rect">
            <a:avLst/>
          </a:prstGeom>
          <a:noFill/>
          <a:ln>
            <a:noFill/>
          </a:ln>
        </p:spPr>
      </p:pic>
      <p:pic>
        <p:nvPicPr>
          <p:cNvPr id="905" name="Google Shape;905;p81"/>
          <p:cNvPicPr preferRelativeResize="0"/>
          <p:nvPr/>
        </p:nvPicPr>
        <p:blipFill>
          <a:blip r:embed="rId5">
            <a:alphaModFix/>
          </a:blip>
          <a:stretch>
            <a:fillRect/>
          </a:stretch>
        </p:blipFill>
        <p:spPr>
          <a:xfrm>
            <a:off x="7594902" y="3412906"/>
            <a:ext cx="572700" cy="572700"/>
          </a:xfrm>
          <a:prstGeom prst="rect">
            <a:avLst/>
          </a:prstGeom>
          <a:noFill/>
          <a:ln>
            <a:noFill/>
          </a:ln>
        </p:spPr>
      </p:pic>
      <p:pic>
        <p:nvPicPr>
          <p:cNvPr id="906" name="Google Shape;906;p81"/>
          <p:cNvPicPr preferRelativeResize="0"/>
          <p:nvPr/>
        </p:nvPicPr>
        <p:blipFill>
          <a:blip r:embed="rId5">
            <a:alphaModFix/>
          </a:blip>
          <a:stretch>
            <a:fillRect/>
          </a:stretch>
        </p:blipFill>
        <p:spPr>
          <a:xfrm>
            <a:off x="8198952" y="3412906"/>
            <a:ext cx="572700" cy="572700"/>
          </a:xfrm>
          <a:prstGeom prst="rect">
            <a:avLst/>
          </a:prstGeom>
          <a:noFill/>
          <a:ln>
            <a:noFill/>
          </a:ln>
        </p:spPr>
      </p:pic>
      <p:pic>
        <p:nvPicPr>
          <p:cNvPr id="907" name="Google Shape;907;p81"/>
          <p:cNvPicPr preferRelativeResize="0"/>
          <p:nvPr/>
        </p:nvPicPr>
        <p:blipFill>
          <a:blip r:embed="rId5">
            <a:alphaModFix/>
          </a:blip>
          <a:stretch>
            <a:fillRect/>
          </a:stretch>
        </p:blipFill>
        <p:spPr>
          <a:xfrm>
            <a:off x="7626252" y="3985606"/>
            <a:ext cx="572700" cy="572700"/>
          </a:xfrm>
          <a:prstGeom prst="rect">
            <a:avLst/>
          </a:prstGeom>
          <a:noFill/>
          <a:ln>
            <a:noFill/>
          </a:ln>
        </p:spPr>
      </p:pic>
      <p:pic>
        <p:nvPicPr>
          <p:cNvPr id="908" name="Google Shape;908;p81"/>
          <p:cNvPicPr preferRelativeResize="0"/>
          <p:nvPr/>
        </p:nvPicPr>
        <p:blipFill>
          <a:blip r:embed="rId5">
            <a:alphaModFix/>
          </a:blip>
          <a:stretch>
            <a:fillRect/>
          </a:stretch>
        </p:blipFill>
        <p:spPr>
          <a:xfrm>
            <a:off x="8230302" y="3985606"/>
            <a:ext cx="572700" cy="572700"/>
          </a:xfrm>
          <a:prstGeom prst="rect">
            <a:avLst/>
          </a:prstGeom>
          <a:noFill/>
          <a:ln>
            <a:noFill/>
          </a:ln>
        </p:spPr>
      </p:pic>
      <p:cxnSp>
        <p:nvCxnSpPr>
          <p:cNvPr id="909" name="Google Shape;909;p81"/>
          <p:cNvCxnSpPr/>
          <p:nvPr/>
        </p:nvCxnSpPr>
        <p:spPr>
          <a:xfrm>
            <a:off x="298825" y="2151525"/>
            <a:ext cx="8486700" cy="30000"/>
          </a:xfrm>
          <a:prstGeom prst="straightConnector1">
            <a:avLst/>
          </a:prstGeom>
          <a:noFill/>
          <a:ln cap="flat" cmpd="sng" w="9525">
            <a:solidFill>
              <a:schemeClr val="dk2"/>
            </a:solidFill>
            <a:prstDash val="solid"/>
            <a:round/>
            <a:headEnd len="med" w="med" type="none"/>
            <a:tailEnd len="med" w="med" type="none"/>
          </a:ln>
        </p:spPr>
      </p:cxnSp>
      <p:cxnSp>
        <p:nvCxnSpPr>
          <p:cNvPr id="910" name="Google Shape;910;p81"/>
          <p:cNvCxnSpPr/>
          <p:nvPr/>
        </p:nvCxnSpPr>
        <p:spPr>
          <a:xfrm rot="10800000">
            <a:off x="2427825" y="1904975"/>
            <a:ext cx="30000" cy="2599800"/>
          </a:xfrm>
          <a:prstGeom prst="straightConnector1">
            <a:avLst/>
          </a:prstGeom>
          <a:noFill/>
          <a:ln cap="flat" cmpd="sng" w="9525">
            <a:solidFill>
              <a:schemeClr val="dk2"/>
            </a:solidFill>
            <a:prstDash val="solid"/>
            <a:round/>
            <a:headEnd len="med" w="med" type="none"/>
            <a:tailEnd len="med" w="med" type="none"/>
          </a:ln>
        </p:spPr>
      </p:cxnSp>
      <p:cxnSp>
        <p:nvCxnSpPr>
          <p:cNvPr id="911" name="Google Shape;911;p81"/>
          <p:cNvCxnSpPr/>
          <p:nvPr/>
        </p:nvCxnSpPr>
        <p:spPr>
          <a:xfrm rot="10800000">
            <a:off x="342350" y="1958500"/>
            <a:ext cx="30000" cy="2599800"/>
          </a:xfrm>
          <a:prstGeom prst="straightConnector1">
            <a:avLst/>
          </a:prstGeom>
          <a:noFill/>
          <a:ln cap="flat" cmpd="sng" w="9525">
            <a:solidFill>
              <a:schemeClr val="dk2"/>
            </a:solidFill>
            <a:prstDash val="solid"/>
            <a:round/>
            <a:headEnd len="med" w="med" type="none"/>
            <a:tailEnd len="med" w="med" type="none"/>
          </a:ln>
        </p:spPr>
      </p:cxnSp>
      <p:cxnSp>
        <p:nvCxnSpPr>
          <p:cNvPr id="912" name="Google Shape;912;p81"/>
          <p:cNvCxnSpPr/>
          <p:nvPr/>
        </p:nvCxnSpPr>
        <p:spPr>
          <a:xfrm rot="10800000">
            <a:off x="4606000" y="1993500"/>
            <a:ext cx="30000" cy="259980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81"/>
          <p:cNvCxnSpPr/>
          <p:nvPr/>
        </p:nvCxnSpPr>
        <p:spPr>
          <a:xfrm rot="10800000">
            <a:off x="6960850" y="1958500"/>
            <a:ext cx="30000" cy="2599800"/>
          </a:xfrm>
          <a:prstGeom prst="straightConnector1">
            <a:avLst/>
          </a:prstGeom>
          <a:noFill/>
          <a:ln cap="flat" cmpd="sng" w="9525">
            <a:solidFill>
              <a:schemeClr val="dk2"/>
            </a:solidFill>
            <a:prstDash val="solid"/>
            <a:round/>
            <a:headEnd len="med" w="med" type="none"/>
            <a:tailEnd len="med" w="med" type="none"/>
          </a:ln>
        </p:spPr>
      </p:cxnSp>
      <p:cxnSp>
        <p:nvCxnSpPr>
          <p:cNvPr id="914" name="Google Shape;914;p81"/>
          <p:cNvCxnSpPr/>
          <p:nvPr/>
        </p:nvCxnSpPr>
        <p:spPr>
          <a:xfrm flipH="1">
            <a:off x="1329800" y="1882600"/>
            <a:ext cx="2659500" cy="186900"/>
          </a:xfrm>
          <a:prstGeom prst="straightConnector1">
            <a:avLst/>
          </a:prstGeom>
          <a:noFill/>
          <a:ln cap="flat" cmpd="sng" w="9525">
            <a:solidFill>
              <a:schemeClr val="dk2"/>
            </a:solidFill>
            <a:prstDash val="solid"/>
            <a:round/>
            <a:headEnd len="med" w="med" type="none"/>
            <a:tailEnd len="med" w="med" type="triangle"/>
          </a:ln>
        </p:spPr>
      </p:cxnSp>
      <p:cxnSp>
        <p:nvCxnSpPr>
          <p:cNvPr id="915" name="Google Shape;915;p81"/>
          <p:cNvCxnSpPr>
            <a:stCxn id="872" idx="2"/>
          </p:cNvCxnSpPr>
          <p:nvPr/>
        </p:nvCxnSpPr>
        <p:spPr>
          <a:xfrm flipH="1">
            <a:off x="3578452" y="1868431"/>
            <a:ext cx="662400" cy="186000"/>
          </a:xfrm>
          <a:prstGeom prst="straightConnector1">
            <a:avLst/>
          </a:prstGeom>
          <a:noFill/>
          <a:ln cap="flat" cmpd="sng" w="9525">
            <a:solidFill>
              <a:schemeClr val="dk2"/>
            </a:solidFill>
            <a:prstDash val="solid"/>
            <a:round/>
            <a:headEnd len="med" w="med" type="none"/>
            <a:tailEnd len="med" w="med" type="triangle"/>
          </a:ln>
        </p:spPr>
      </p:cxnSp>
      <p:cxnSp>
        <p:nvCxnSpPr>
          <p:cNvPr id="916" name="Google Shape;916;p81"/>
          <p:cNvCxnSpPr/>
          <p:nvPr/>
        </p:nvCxnSpPr>
        <p:spPr>
          <a:xfrm>
            <a:off x="4699000" y="1822825"/>
            <a:ext cx="948900" cy="261600"/>
          </a:xfrm>
          <a:prstGeom prst="straightConnector1">
            <a:avLst/>
          </a:prstGeom>
          <a:noFill/>
          <a:ln cap="flat" cmpd="sng" w="9525">
            <a:solidFill>
              <a:schemeClr val="dk2"/>
            </a:solidFill>
            <a:prstDash val="solid"/>
            <a:round/>
            <a:headEnd len="med" w="med" type="none"/>
            <a:tailEnd len="med" w="med" type="triangle"/>
          </a:ln>
        </p:spPr>
      </p:cxnSp>
      <p:cxnSp>
        <p:nvCxnSpPr>
          <p:cNvPr id="917" name="Google Shape;917;p81"/>
          <p:cNvCxnSpPr/>
          <p:nvPr/>
        </p:nvCxnSpPr>
        <p:spPr>
          <a:xfrm>
            <a:off x="5072525" y="1815350"/>
            <a:ext cx="2853900" cy="276300"/>
          </a:xfrm>
          <a:prstGeom prst="straightConnector1">
            <a:avLst/>
          </a:prstGeom>
          <a:noFill/>
          <a:ln cap="flat" cmpd="sng" w="9525">
            <a:solidFill>
              <a:schemeClr val="dk2"/>
            </a:solidFill>
            <a:prstDash val="solid"/>
            <a:round/>
            <a:headEnd len="med" w="med" type="none"/>
            <a:tailEnd len="med" w="med" type="triangle"/>
          </a:ln>
        </p:spPr>
      </p:cxnSp>
      <p:sp>
        <p:nvSpPr>
          <p:cNvPr id="918" name="Google Shape;918;p81"/>
          <p:cNvSpPr txBox="1"/>
          <p:nvPr/>
        </p:nvSpPr>
        <p:spPr>
          <a:xfrm>
            <a:off x="5782225" y="829225"/>
            <a:ext cx="30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BIP0032 + Stebila (Improvement)</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cxnSp>
        <p:nvCxnSpPr>
          <p:cNvPr id="923" name="Google Shape;923;p82"/>
          <p:cNvCxnSpPr/>
          <p:nvPr/>
        </p:nvCxnSpPr>
        <p:spPr>
          <a:xfrm rot="10800000">
            <a:off x="50" y="2623275"/>
            <a:ext cx="9144000" cy="9600"/>
          </a:xfrm>
          <a:prstGeom prst="straightConnector1">
            <a:avLst/>
          </a:prstGeom>
          <a:noFill/>
          <a:ln cap="flat" cmpd="sng" w="28575">
            <a:solidFill>
              <a:schemeClr val="dk1"/>
            </a:solidFill>
            <a:prstDash val="dot"/>
            <a:round/>
            <a:headEnd len="med" w="med" type="none"/>
            <a:tailEnd len="med" w="med" type="none"/>
          </a:ln>
        </p:spPr>
      </p:cxnSp>
      <p:sp>
        <p:nvSpPr>
          <p:cNvPr id="924" name="Google Shape;924;p82"/>
          <p:cNvSpPr/>
          <p:nvPr/>
        </p:nvSpPr>
        <p:spPr>
          <a:xfrm>
            <a:off x="3915650" y="2289850"/>
            <a:ext cx="1312800" cy="554100"/>
          </a:xfrm>
          <a:prstGeom prst="ellipse">
            <a:avLst/>
          </a:prstGeom>
          <a:solidFill>
            <a:srgbClr val="F4CCCC"/>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500">
                <a:solidFill>
                  <a:schemeClr val="dk1"/>
                </a:solidFill>
                <a:latin typeface="Lato"/>
                <a:ea typeface="Lato"/>
                <a:cs typeface="Lato"/>
                <a:sym typeface="Lato"/>
              </a:rPr>
              <a:t>Present</a:t>
            </a:r>
            <a:endParaRPr b="1" sz="1300">
              <a:solidFill>
                <a:schemeClr val="dk1"/>
              </a:solidFill>
              <a:latin typeface="Lato"/>
              <a:ea typeface="Lato"/>
              <a:cs typeface="Lato"/>
              <a:sym typeface="Lato"/>
            </a:endParaRPr>
          </a:p>
        </p:txBody>
      </p:sp>
      <p:sp>
        <p:nvSpPr>
          <p:cNvPr id="925" name="Google Shape;925;p82"/>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solidFill>
                  <a:schemeClr val="hlink"/>
                </a:solidFill>
                <a:hlinkClick r:id="rId3"/>
              </a:rPr>
              <a:t>Causal Cone Diagram</a:t>
            </a:r>
            <a:endParaRPr b="1"/>
          </a:p>
        </p:txBody>
      </p:sp>
      <p:sp>
        <p:nvSpPr>
          <p:cNvPr id="926" name="Google Shape;926;p82"/>
          <p:cNvSpPr txBox="1"/>
          <p:nvPr/>
        </p:nvSpPr>
        <p:spPr>
          <a:xfrm>
            <a:off x="3867600" y="1156800"/>
            <a:ext cx="1408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Future </a:t>
            </a:r>
            <a:endParaRPr b="1" sz="1800">
              <a:latin typeface="Lato"/>
              <a:ea typeface="Lato"/>
              <a:cs typeface="Lato"/>
              <a:sym typeface="Lato"/>
            </a:endParaRPr>
          </a:p>
        </p:txBody>
      </p:sp>
      <p:sp>
        <p:nvSpPr>
          <p:cNvPr id="927" name="Google Shape;927;p82"/>
          <p:cNvSpPr txBox="1"/>
          <p:nvPr/>
        </p:nvSpPr>
        <p:spPr>
          <a:xfrm>
            <a:off x="3915650" y="3396394"/>
            <a:ext cx="1312800" cy="4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Past</a:t>
            </a:r>
            <a:endParaRPr b="1" sz="1800">
              <a:latin typeface="Lato"/>
              <a:ea typeface="Lato"/>
              <a:cs typeface="Lato"/>
              <a:sym typeface="Lato"/>
            </a:endParaRPr>
          </a:p>
        </p:txBody>
      </p:sp>
      <p:cxnSp>
        <p:nvCxnSpPr>
          <p:cNvPr id="928" name="Google Shape;928;p82"/>
          <p:cNvCxnSpPr>
            <a:endCxn id="929" idx="2"/>
          </p:cNvCxnSpPr>
          <p:nvPr/>
        </p:nvCxnSpPr>
        <p:spPr>
          <a:xfrm rot="10800000">
            <a:off x="4572000" y="2848725"/>
            <a:ext cx="0" cy="696600"/>
          </a:xfrm>
          <a:prstGeom prst="straightConnector1">
            <a:avLst/>
          </a:prstGeom>
          <a:noFill/>
          <a:ln cap="flat" cmpd="sng" w="28575">
            <a:solidFill>
              <a:schemeClr val="dk2"/>
            </a:solidFill>
            <a:prstDash val="solid"/>
            <a:round/>
            <a:headEnd len="med" w="med" type="none"/>
            <a:tailEnd len="med" w="med" type="triangle"/>
          </a:ln>
        </p:spPr>
      </p:cxnSp>
      <p:cxnSp>
        <p:nvCxnSpPr>
          <p:cNvPr id="930" name="Google Shape;930;p82"/>
          <p:cNvCxnSpPr>
            <a:stCxn id="929" idx="0"/>
            <a:endCxn id="926" idx="2"/>
          </p:cNvCxnSpPr>
          <p:nvPr/>
        </p:nvCxnSpPr>
        <p:spPr>
          <a:xfrm rot="10800000">
            <a:off x="4572000" y="1710900"/>
            <a:ext cx="0" cy="583800"/>
          </a:xfrm>
          <a:prstGeom prst="straightConnector1">
            <a:avLst/>
          </a:prstGeom>
          <a:noFill/>
          <a:ln cap="flat" cmpd="sng" w="28575">
            <a:solidFill>
              <a:schemeClr val="dk2"/>
            </a:solidFill>
            <a:prstDash val="solid"/>
            <a:round/>
            <a:headEnd len="med" w="med" type="none"/>
            <a:tailEnd len="med" w="med" type="triangle"/>
          </a:ln>
        </p:spPr>
      </p:cxnSp>
      <p:cxnSp>
        <p:nvCxnSpPr>
          <p:cNvPr id="931" name="Google Shape;931;p82"/>
          <p:cNvCxnSpPr/>
          <p:nvPr/>
        </p:nvCxnSpPr>
        <p:spPr>
          <a:xfrm flipH="1" rot="10800000">
            <a:off x="5228400" y="834450"/>
            <a:ext cx="3200400" cy="1737300"/>
          </a:xfrm>
          <a:prstGeom prst="straightConnector1">
            <a:avLst/>
          </a:prstGeom>
          <a:noFill/>
          <a:ln cap="flat" cmpd="sng" w="28575">
            <a:solidFill>
              <a:schemeClr val="dk2"/>
            </a:solidFill>
            <a:prstDash val="solid"/>
            <a:round/>
            <a:headEnd len="med" w="med" type="none"/>
            <a:tailEnd len="med" w="med" type="none"/>
          </a:ln>
        </p:spPr>
      </p:cxnSp>
      <p:cxnSp>
        <p:nvCxnSpPr>
          <p:cNvPr id="932" name="Google Shape;932;p82"/>
          <p:cNvCxnSpPr>
            <a:endCxn id="924" idx="2"/>
          </p:cNvCxnSpPr>
          <p:nvPr/>
        </p:nvCxnSpPr>
        <p:spPr>
          <a:xfrm rot="10800000">
            <a:off x="3915650" y="2566900"/>
            <a:ext cx="4200" cy="1914300"/>
          </a:xfrm>
          <a:prstGeom prst="straightConnector1">
            <a:avLst/>
          </a:prstGeom>
          <a:noFill/>
          <a:ln cap="flat" cmpd="sng" w="28575">
            <a:solidFill>
              <a:schemeClr val="dk2"/>
            </a:solidFill>
            <a:prstDash val="solid"/>
            <a:round/>
            <a:headEnd len="med" w="med" type="none"/>
            <a:tailEnd len="med" w="med" type="triangle"/>
          </a:ln>
        </p:spPr>
      </p:cxnSp>
      <p:cxnSp>
        <p:nvCxnSpPr>
          <p:cNvPr id="933" name="Google Shape;933;p82"/>
          <p:cNvCxnSpPr/>
          <p:nvPr/>
        </p:nvCxnSpPr>
        <p:spPr>
          <a:xfrm rot="10800000">
            <a:off x="5228325" y="2572450"/>
            <a:ext cx="900" cy="1939800"/>
          </a:xfrm>
          <a:prstGeom prst="straightConnector1">
            <a:avLst/>
          </a:prstGeom>
          <a:noFill/>
          <a:ln cap="flat" cmpd="sng" w="28575">
            <a:solidFill>
              <a:schemeClr val="dk2"/>
            </a:solidFill>
            <a:prstDash val="solid"/>
            <a:round/>
            <a:headEnd len="med" w="med" type="none"/>
            <a:tailEnd len="med" w="med" type="triangle"/>
          </a:ln>
        </p:spPr>
      </p:cxnSp>
      <p:sp>
        <p:nvSpPr>
          <p:cNvPr id="934" name="Google Shape;934;p82"/>
          <p:cNvSpPr txBox="1"/>
          <p:nvPr/>
        </p:nvSpPr>
        <p:spPr>
          <a:xfrm>
            <a:off x="6725400" y="2427975"/>
            <a:ext cx="1408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Time Horizon</a:t>
            </a:r>
            <a:endParaRPr b="1">
              <a:latin typeface="Lato"/>
              <a:ea typeface="Lato"/>
              <a:cs typeface="Lato"/>
              <a:sym typeface="Lato"/>
            </a:endParaRPr>
          </a:p>
        </p:txBody>
      </p:sp>
      <p:sp>
        <p:nvSpPr>
          <p:cNvPr id="935" name="Google Shape;935;p82"/>
          <p:cNvSpPr txBox="1"/>
          <p:nvPr/>
        </p:nvSpPr>
        <p:spPr>
          <a:xfrm>
            <a:off x="938513" y="3733075"/>
            <a:ext cx="1924200" cy="554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4A86E8"/>
                </a:solidFill>
                <a:latin typeface="Lato"/>
                <a:ea typeface="Lato"/>
                <a:cs typeface="Lato"/>
                <a:sym typeface="Lato"/>
              </a:rPr>
              <a:t>Processing</a:t>
            </a:r>
            <a:endParaRPr b="1" sz="2400">
              <a:solidFill>
                <a:srgbClr val="4A86E8"/>
              </a:solidFill>
              <a:latin typeface="Lato"/>
              <a:ea typeface="Lato"/>
              <a:cs typeface="Lato"/>
              <a:sym typeface="Lato"/>
            </a:endParaRPr>
          </a:p>
        </p:txBody>
      </p:sp>
      <p:sp>
        <p:nvSpPr>
          <p:cNvPr id="936" name="Google Shape;936;p82"/>
          <p:cNvSpPr txBox="1"/>
          <p:nvPr/>
        </p:nvSpPr>
        <p:spPr>
          <a:xfrm>
            <a:off x="681300" y="1873875"/>
            <a:ext cx="2275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38761D"/>
                </a:solidFill>
                <a:latin typeface="Lato"/>
                <a:ea typeface="Lato"/>
                <a:cs typeface="Lato"/>
                <a:sym typeface="Lato"/>
              </a:rPr>
              <a:t>Deployment</a:t>
            </a:r>
            <a:endParaRPr b="1" sz="2400">
              <a:solidFill>
                <a:srgbClr val="38761D"/>
              </a:solidFill>
              <a:latin typeface="Lato"/>
              <a:ea typeface="Lato"/>
              <a:cs typeface="Lato"/>
              <a:sym typeface="Lato"/>
            </a:endParaRPr>
          </a:p>
        </p:txBody>
      </p:sp>
      <p:pic>
        <p:nvPicPr>
          <p:cNvPr id="937" name="Google Shape;937;p82">
            <a:hlinkClick r:id="rId4"/>
          </p:cNvPr>
          <p:cNvPicPr preferRelativeResize="0"/>
          <p:nvPr/>
        </p:nvPicPr>
        <p:blipFill rotWithShape="1">
          <a:blip r:embed="rId5">
            <a:alphaModFix/>
          </a:blip>
          <a:srcRect b="0" l="45325" r="0" t="0"/>
          <a:stretch/>
        </p:blipFill>
        <p:spPr>
          <a:xfrm>
            <a:off x="7160756" y="3733075"/>
            <a:ext cx="576723" cy="440476"/>
          </a:xfrm>
          <a:prstGeom prst="rect">
            <a:avLst/>
          </a:prstGeom>
          <a:noFill/>
          <a:ln>
            <a:noFill/>
          </a:ln>
        </p:spPr>
      </p:pic>
      <p:pic>
        <p:nvPicPr>
          <p:cNvPr id="938" name="Google Shape;938;p82">
            <a:hlinkClick r:id="rId6"/>
          </p:cNvPr>
          <p:cNvPicPr preferRelativeResize="0"/>
          <p:nvPr/>
        </p:nvPicPr>
        <p:blipFill>
          <a:blip r:embed="rId7">
            <a:alphaModFix/>
          </a:blip>
          <a:stretch>
            <a:fillRect/>
          </a:stretch>
        </p:blipFill>
        <p:spPr>
          <a:xfrm>
            <a:off x="7266282" y="1598100"/>
            <a:ext cx="829932" cy="696599"/>
          </a:xfrm>
          <a:prstGeom prst="rect">
            <a:avLst/>
          </a:prstGeom>
          <a:noFill/>
          <a:ln>
            <a:noFill/>
          </a:ln>
        </p:spPr>
      </p:pic>
      <p:sp>
        <p:nvSpPr>
          <p:cNvPr id="939" name="Google Shape;939;p82"/>
          <p:cNvSpPr txBox="1"/>
          <p:nvPr/>
        </p:nvSpPr>
        <p:spPr>
          <a:xfrm>
            <a:off x="5276400" y="2660675"/>
            <a:ext cx="26721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980000"/>
                </a:solidFill>
                <a:latin typeface="Lato"/>
                <a:ea typeface="Lato"/>
                <a:cs typeface="Lato"/>
                <a:sym typeface="Lato"/>
              </a:rPr>
              <a:t>Secured Decisions</a:t>
            </a:r>
            <a:endParaRPr b="1" sz="2400">
              <a:solidFill>
                <a:srgbClr val="980000"/>
              </a:solidFill>
              <a:latin typeface="Lato"/>
              <a:ea typeface="Lato"/>
              <a:cs typeface="Lato"/>
              <a:sym typeface="Lato"/>
            </a:endParaRPr>
          </a:p>
        </p:txBody>
      </p:sp>
      <p:pic>
        <p:nvPicPr>
          <p:cNvPr id="940" name="Google Shape;940;p82">
            <a:hlinkClick r:id="rId8"/>
          </p:cNvPr>
          <p:cNvPicPr preferRelativeResize="0"/>
          <p:nvPr/>
        </p:nvPicPr>
        <p:blipFill rotWithShape="1">
          <a:blip r:embed="rId9">
            <a:alphaModFix/>
          </a:blip>
          <a:srcRect b="0" l="0" r="81646" t="0"/>
          <a:stretch/>
        </p:blipFill>
        <p:spPr>
          <a:xfrm>
            <a:off x="5228397" y="1066100"/>
            <a:ext cx="668755" cy="644775"/>
          </a:xfrm>
          <a:prstGeom prst="rect">
            <a:avLst/>
          </a:prstGeom>
          <a:noFill/>
          <a:ln>
            <a:noFill/>
          </a:ln>
        </p:spPr>
      </p:pic>
      <p:pic>
        <p:nvPicPr>
          <p:cNvPr id="941" name="Google Shape;941;p82">
            <a:hlinkClick r:id="rId10"/>
          </p:cNvPr>
          <p:cNvPicPr preferRelativeResize="0"/>
          <p:nvPr/>
        </p:nvPicPr>
        <p:blipFill rotWithShape="1">
          <a:blip r:embed="rId9">
            <a:alphaModFix/>
          </a:blip>
          <a:srcRect b="0" l="22648" r="0" t="0"/>
          <a:stretch/>
        </p:blipFill>
        <p:spPr>
          <a:xfrm>
            <a:off x="5017087" y="1710900"/>
            <a:ext cx="1147699" cy="262575"/>
          </a:xfrm>
          <a:prstGeom prst="rect">
            <a:avLst/>
          </a:prstGeom>
          <a:noFill/>
          <a:ln>
            <a:noFill/>
          </a:ln>
        </p:spPr>
      </p:pic>
      <p:pic>
        <p:nvPicPr>
          <p:cNvPr id="942" name="Google Shape;942;p82">
            <a:hlinkClick r:id="rId11"/>
          </p:cNvPr>
          <p:cNvPicPr preferRelativeResize="0"/>
          <p:nvPr/>
        </p:nvPicPr>
        <p:blipFill rotWithShape="1">
          <a:blip r:embed="rId12">
            <a:alphaModFix/>
          </a:blip>
          <a:srcRect b="24955" l="42498" r="0" t="31927"/>
          <a:stretch/>
        </p:blipFill>
        <p:spPr>
          <a:xfrm>
            <a:off x="3181646" y="1698174"/>
            <a:ext cx="733954" cy="288025"/>
          </a:xfrm>
          <a:prstGeom prst="rect">
            <a:avLst/>
          </a:prstGeom>
          <a:noFill/>
          <a:ln>
            <a:noFill/>
          </a:ln>
        </p:spPr>
      </p:pic>
      <p:pic>
        <p:nvPicPr>
          <p:cNvPr id="943" name="Google Shape;943;p82">
            <a:hlinkClick r:id="rId13"/>
          </p:cNvPr>
          <p:cNvPicPr preferRelativeResize="0"/>
          <p:nvPr/>
        </p:nvPicPr>
        <p:blipFill rotWithShape="1">
          <a:blip r:embed="rId12">
            <a:alphaModFix/>
          </a:blip>
          <a:srcRect b="0" l="0" r="64778" t="0"/>
          <a:stretch/>
        </p:blipFill>
        <p:spPr>
          <a:xfrm>
            <a:off x="3331654" y="1053400"/>
            <a:ext cx="433946" cy="644775"/>
          </a:xfrm>
          <a:prstGeom prst="rect">
            <a:avLst/>
          </a:prstGeom>
          <a:noFill/>
          <a:ln>
            <a:noFill/>
          </a:ln>
        </p:spPr>
      </p:pic>
      <p:pic>
        <p:nvPicPr>
          <p:cNvPr id="944" name="Google Shape;944;p82">
            <a:hlinkClick r:id="rId14"/>
          </p:cNvPr>
          <p:cNvPicPr preferRelativeResize="0"/>
          <p:nvPr/>
        </p:nvPicPr>
        <p:blipFill rotWithShape="1">
          <a:blip r:embed="rId5">
            <a:alphaModFix/>
          </a:blip>
          <a:srcRect b="0" l="0" r="55329" t="0"/>
          <a:stretch/>
        </p:blipFill>
        <p:spPr>
          <a:xfrm>
            <a:off x="7266282" y="3303688"/>
            <a:ext cx="471200" cy="440476"/>
          </a:xfrm>
          <a:prstGeom prst="rect">
            <a:avLst/>
          </a:prstGeom>
          <a:noFill/>
          <a:ln>
            <a:noFill/>
          </a:ln>
        </p:spPr>
      </p:pic>
      <p:sp>
        <p:nvSpPr>
          <p:cNvPr id="945" name="Google Shape;945;p82"/>
          <p:cNvSpPr txBox="1"/>
          <p:nvPr/>
        </p:nvSpPr>
        <p:spPr>
          <a:xfrm>
            <a:off x="1156613" y="4148888"/>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endParaRPr b="1" sz="2400">
              <a:latin typeface="Lato"/>
              <a:ea typeface="Lato"/>
              <a:cs typeface="Lato"/>
              <a:sym typeface="Lato"/>
            </a:endParaRPr>
          </a:p>
        </p:txBody>
      </p:sp>
      <p:sp>
        <p:nvSpPr>
          <p:cNvPr id="946" name="Google Shape;946;p82"/>
          <p:cNvSpPr txBox="1"/>
          <p:nvPr/>
        </p:nvSpPr>
        <p:spPr>
          <a:xfrm>
            <a:off x="6451938" y="4142888"/>
            <a:ext cx="2294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Public</a:t>
            </a:r>
            <a:endParaRPr b="1" sz="2400">
              <a:latin typeface="Lato"/>
              <a:ea typeface="Lato"/>
              <a:cs typeface="Lato"/>
              <a:sym typeface="Lato"/>
            </a:endParaRPr>
          </a:p>
        </p:txBody>
      </p:sp>
      <p:cxnSp>
        <p:nvCxnSpPr>
          <p:cNvPr id="947" name="Google Shape;947;p82"/>
          <p:cNvCxnSpPr/>
          <p:nvPr/>
        </p:nvCxnSpPr>
        <p:spPr>
          <a:xfrm>
            <a:off x="740350" y="4878525"/>
            <a:ext cx="7988100" cy="31200"/>
          </a:xfrm>
          <a:prstGeom prst="straightConnector1">
            <a:avLst/>
          </a:prstGeom>
          <a:noFill/>
          <a:ln cap="flat" cmpd="sng" w="76200">
            <a:solidFill>
              <a:schemeClr val="dk2"/>
            </a:solidFill>
            <a:prstDash val="solid"/>
            <a:round/>
            <a:headEnd len="med" w="med" type="triangle"/>
            <a:tailEnd len="med" w="med" type="triangle"/>
          </a:ln>
        </p:spPr>
      </p:cxnSp>
      <p:sp>
        <p:nvSpPr>
          <p:cNvPr id="948" name="Google Shape;948;p82"/>
          <p:cNvSpPr txBox="1"/>
          <p:nvPr/>
        </p:nvSpPr>
        <p:spPr>
          <a:xfrm>
            <a:off x="2327550" y="4512950"/>
            <a:ext cx="448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Spaces of Accounts</a:t>
            </a:r>
            <a:endParaRPr>
              <a:latin typeface="Lato"/>
              <a:ea typeface="Lato"/>
              <a:cs typeface="Lato"/>
              <a:sym typeface="Lato"/>
            </a:endParaRPr>
          </a:p>
        </p:txBody>
      </p:sp>
      <p:sp>
        <p:nvSpPr>
          <p:cNvPr id="949" name="Google Shape;949;p82"/>
          <p:cNvSpPr txBox="1"/>
          <p:nvPr/>
        </p:nvSpPr>
        <p:spPr>
          <a:xfrm>
            <a:off x="3854888" y="4164538"/>
            <a:ext cx="1434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Lato"/>
                <a:ea typeface="Lato"/>
                <a:cs typeface="Lato"/>
                <a:sym typeface="Lato"/>
              </a:rPr>
              <a:t>Private</a:t>
            </a:r>
            <a:endParaRPr b="1" sz="2400">
              <a:latin typeface="Lato"/>
              <a:ea typeface="Lato"/>
              <a:cs typeface="Lato"/>
              <a:sym typeface="Lato"/>
            </a:endParaRPr>
          </a:p>
        </p:txBody>
      </p:sp>
      <p:cxnSp>
        <p:nvCxnSpPr>
          <p:cNvPr id="950" name="Google Shape;950;p82"/>
          <p:cNvCxnSpPr>
            <a:stCxn id="924" idx="2"/>
          </p:cNvCxnSpPr>
          <p:nvPr/>
        </p:nvCxnSpPr>
        <p:spPr>
          <a:xfrm rot="10800000">
            <a:off x="1281650" y="767500"/>
            <a:ext cx="2634000" cy="1799400"/>
          </a:xfrm>
          <a:prstGeom prst="straightConnector1">
            <a:avLst/>
          </a:prstGeom>
          <a:noFill/>
          <a:ln cap="flat" cmpd="sng" w="28575">
            <a:solidFill>
              <a:schemeClr val="dk2"/>
            </a:solidFill>
            <a:prstDash val="solid"/>
            <a:round/>
            <a:headEnd len="med" w="med" type="none"/>
            <a:tailEnd len="med" w="med" type="none"/>
          </a:ln>
        </p:spPr>
      </p:cxnSp>
      <p:pic>
        <p:nvPicPr>
          <p:cNvPr id="951" name="Google Shape;951;p82"/>
          <p:cNvPicPr preferRelativeResize="0"/>
          <p:nvPr/>
        </p:nvPicPr>
        <p:blipFill rotWithShape="1">
          <a:blip r:embed="rId15">
            <a:alphaModFix/>
          </a:blip>
          <a:srcRect b="5419" l="0" r="0" t="10171"/>
          <a:stretch/>
        </p:blipFill>
        <p:spPr>
          <a:xfrm>
            <a:off x="4082521" y="834450"/>
            <a:ext cx="979005" cy="440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5" name="Shape 955"/>
        <p:cNvGrpSpPr/>
        <p:nvPr/>
      </p:nvGrpSpPr>
      <p:grpSpPr>
        <a:xfrm>
          <a:off x="0" y="0"/>
          <a:ext cx="0" cy="0"/>
          <a:chOff x="0" y="0"/>
          <a:chExt cx="0" cy="0"/>
        </a:xfrm>
      </p:grpSpPr>
      <p:pic>
        <p:nvPicPr>
          <p:cNvPr id="956" name="Google Shape;956;p83">
            <a:hlinkClick r:id="rId3"/>
          </p:cNvPr>
          <p:cNvPicPr preferRelativeResize="0"/>
          <p:nvPr/>
        </p:nvPicPr>
        <p:blipFill rotWithShape="1">
          <a:blip r:embed="rId4">
            <a:alphaModFix/>
          </a:blip>
          <a:srcRect b="6041" l="0" r="0" t="0"/>
          <a:stretch/>
        </p:blipFill>
        <p:spPr>
          <a:xfrm>
            <a:off x="768200" y="-90975"/>
            <a:ext cx="7709036" cy="5008450"/>
          </a:xfrm>
          <a:prstGeom prst="rect">
            <a:avLst/>
          </a:prstGeom>
          <a:noFill/>
          <a:ln>
            <a:noFill/>
          </a:ln>
        </p:spPr>
      </p:pic>
      <p:sp>
        <p:nvSpPr>
          <p:cNvPr id="957" name="Google Shape;957;p83"/>
          <p:cNvSpPr/>
          <p:nvPr/>
        </p:nvSpPr>
        <p:spPr>
          <a:xfrm>
            <a:off x="4742425" y="2139725"/>
            <a:ext cx="582000" cy="218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3"/>
          <p:cNvSpPr txBox="1"/>
          <p:nvPr/>
        </p:nvSpPr>
        <p:spPr>
          <a:xfrm>
            <a:off x="2383363" y="69975"/>
            <a:ext cx="447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5"/>
              </a:rPr>
              <a:t>Causal cone in Spacetime</a:t>
            </a:r>
            <a:endParaRPr/>
          </a:p>
        </p:txBody>
      </p:sp>
      <p:sp>
        <p:nvSpPr>
          <p:cNvPr id="959" name="Google Shape;959;p83"/>
          <p:cNvSpPr txBox="1"/>
          <p:nvPr/>
        </p:nvSpPr>
        <p:spPr>
          <a:xfrm>
            <a:off x="4001425" y="4027675"/>
            <a:ext cx="132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VERIFIABLE</a:t>
            </a:r>
            <a:br>
              <a:rPr b="1" lang="en"/>
            </a:br>
            <a:r>
              <a:rPr b="1" lang="en"/>
              <a:t>HISTORY</a:t>
            </a:r>
            <a:endParaRPr b="1"/>
          </a:p>
        </p:txBody>
      </p:sp>
      <p:pic>
        <p:nvPicPr>
          <p:cNvPr id="960" name="Google Shape;960;p83"/>
          <p:cNvPicPr preferRelativeResize="0"/>
          <p:nvPr/>
        </p:nvPicPr>
        <p:blipFill>
          <a:blip r:embed="rId6">
            <a:alphaModFix/>
          </a:blip>
          <a:stretch>
            <a:fillRect/>
          </a:stretch>
        </p:blipFill>
        <p:spPr>
          <a:xfrm>
            <a:off x="4850070" y="1991400"/>
            <a:ext cx="366725" cy="36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Thrive with Moore’s Law by acquiring the </a:t>
            </a:r>
            <a:r>
              <a:rPr b="1" i="1" lang="en"/>
              <a:t>keys</a:t>
            </a:r>
            <a:r>
              <a:rPr lang="en"/>
              <a:t>...</a:t>
            </a:r>
            <a:endParaRPr/>
          </a:p>
        </p:txBody>
      </p:sp>
      <p:sp>
        <p:nvSpPr>
          <p:cNvPr id="145" name="Google Shape;145;p30"/>
          <p:cNvSpPr txBox="1"/>
          <p:nvPr>
            <p:ph idx="1" type="body"/>
          </p:nvPr>
        </p:nvSpPr>
        <p:spPr>
          <a:xfrm>
            <a:off x="444825" y="1152475"/>
            <a:ext cx="3817800" cy="336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100"/>
              <a:t>Expanding and </a:t>
            </a:r>
            <a:r>
              <a:rPr lang="en" sz="2100"/>
              <a:t>managing</a:t>
            </a:r>
            <a:r>
              <a:rPr lang="en" sz="2100"/>
              <a:t> your awareness of foundational ICT </a:t>
            </a:r>
            <a:r>
              <a:rPr b="1" i="1" lang="en" sz="2100"/>
              <a:t>Vocabulary</a:t>
            </a:r>
            <a:r>
              <a:rPr lang="en" sz="2100"/>
              <a:t>.</a:t>
            </a:r>
            <a:endParaRPr sz="2100"/>
          </a:p>
          <a:p>
            <a:pPr indent="0" lvl="0" marL="0" rtl="0" algn="l">
              <a:spcBef>
                <a:spcPts val="1200"/>
              </a:spcBef>
              <a:spcAft>
                <a:spcPts val="0"/>
              </a:spcAft>
              <a:buClr>
                <a:schemeClr val="dk1"/>
              </a:buClr>
              <a:buSzPts val="1100"/>
              <a:buFont typeface="Arial"/>
              <a:buNone/>
            </a:pPr>
            <a:r>
              <a:rPr lang="en" sz="2100"/>
              <a:t>You will use a </a:t>
            </a:r>
            <a:r>
              <a:rPr b="1" i="1" lang="en" sz="2100"/>
              <a:t>sound</a:t>
            </a:r>
            <a:r>
              <a:rPr lang="en" sz="2100"/>
              <a:t> </a:t>
            </a:r>
            <a:r>
              <a:rPr b="1" i="1" lang="en" sz="2100"/>
              <a:t>glossary</a:t>
            </a:r>
            <a:r>
              <a:rPr lang="en" sz="2100"/>
              <a:t> as a </a:t>
            </a:r>
            <a:r>
              <a:rPr b="1" i="1" lang="en" sz="2100"/>
              <a:t>Roadmap</a:t>
            </a:r>
            <a:r>
              <a:rPr lang="en" sz="2100"/>
              <a:t> to navigate the  knowledge landscape of our data-intensive </a:t>
            </a:r>
            <a:r>
              <a:rPr b="1" i="1" lang="en" sz="2100"/>
              <a:t>Spacetime</a:t>
            </a:r>
            <a:r>
              <a:rPr lang="en" sz="2100"/>
              <a:t>.</a:t>
            </a:r>
            <a:endParaRPr sz="2100"/>
          </a:p>
          <a:p>
            <a:pPr indent="0" lvl="0" marL="0" rtl="0" algn="l">
              <a:spcBef>
                <a:spcPts val="1200"/>
              </a:spcBef>
              <a:spcAft>
                <a:spcPts val="1200"/>
              </a:spcAft>
              <a:buClr>
                <a:schemeClr val="dk1"/>
              </a:buClr>
              <a:buSzPts val="1100"/>
              <a:buFont typeface="Arial"/>
              <a:buNone/>
            </a:pPr>
            <a:r>
              <a:t/>
            </a:r>
            <a:endParaRPr/>
          </a:p>
        </p:txBody>
      </p:sp>
      <p:pic>
        <p:nvPicPr>
          <p:cNvPr id="146" name="Google Shape;146;p30"/>
          <p:cNvPicPr preferRelativeResize="0"/>
          <p:nvPr/>
        </p:nvPicPr>
        <p:blipFill>
          <a:blip r:embed="rId3">
            <a:alphaModFix/>
          </a:blip>
          <a:stretch>
            <a:fillRect/>
          </a:stretch>
        </p:blipFill>
        <p:spPr>
          <a:xfrm>
            <a:off x="4057200" y="914700"/>
            <a:ext cx="4934400" cy="3717248"/>
          </a:xfrm>
          <a:prstGeom prst="rect">
            <a:avLst/>
          </a:prstGeom>
          <a:noFill/>
          <a:ln>
            <a:noFill/>
          </a:ln>
        </p:spPr>
      </p:pic>
      <p:pic>
        <p:nvPicPr>
          <p:cNvPr id="147" name="Google Shape;147;p30"/>
          <p:cNvPicPr preferRelativeResize="0"/>
          <p:nvPr/>
        </p:nvPicPr>
        <p:blipFill>
          <a:blip r:embed="rId4">
            <a:alphaModFix/>
          </a:blip>
          <a:stretch>
            <a:fillRect/>
          </a:stretch>
        </p:blipFill>
        <p:spPr>
          <a:xfrm>
            <a:off x="7911475" y="394038"/>
            <a:ext cx="245625" cy="260684"/>
          </a:xfrm>
          <a:prstGeom prst="rect">
            <a:avLst/>
          </a:prstGeom>
          <a:noFill/>
          <a:ln>
            <a:noFill/>
          </a:ln>
        </p:spPr>
      </p:pic>
      <p:pic>
        <p:nvPicPr>
          <p:cNvPr id="148" name="Google Shape;148;p30"/>
          <p:cNvPicPr preferRelativeResize="0"/>
          <p:nvPr/>
        </p:nvPicPr>
        <p:blipFill>
          <a:blip r:embed="rId4">
            <a:alphaModFix/>
          </a:blip>
          <a:stretch>
            <a:fillRect/>
          </a:stretch>
        </p:blipFill>
        <p:spPr>
          <a:xfrm>
            <a:off x="7524279" y="394042"/>
            <a:ext cx="245625" cy="260684"/>
          </a:xfrm>
          <a:prstGeom prst="rect">
            <a:avLst/>
          </a:prstGeom>
          <a:noFill/>
          <a:ln>
            <a:noFill/>
          </a:ln>
        </p:spPr>
      </p:pic>
      <p:pic>
        <p:nvPicPr>
          <p:cNvPr id="149" name="Google Shape;149;p30"/>
          <p:cNvPicPr preferRelativeResize="0"/>
          <p:nvPr/>
        </p:nvPicPr>
        <p:blipFill>
          <a:blip r:embed="rId4">
            <a:alphaModFix/>
          </a:blip>
          <a:stretch>
            <a:fillRect/>
          </a:stretch>
        </p:blipFill>
        <p:spPr>
          <a:xfrm>
            <a:off x="7137075" y="394040"/>
            <a:ext cx="245625" cy="26068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4"/>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Balancing Dynamics</a:t>
            </a:r>
            <a:endParaRPr b="1"/>
          </a:p>
        </p:txBody>
      </p:sp>
      <p:sp>
        <p:nvSpPr>
          <p:cNvPr id="966" name="Google Shape;966;p84"/>
          <p:cNvSpPr txBox="1"/>
          <p:nvPr/>
        </p:nvSpPr>
        <p:spPr>
          <a:xfrm>
            <a:off x="431675" y="1363725"/>
            <a:ext cx="3000000" cy="934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dk1"/>
                </a:solidFill>
                <a:latin typeface="Lato"/>
                <a:ea typeface="Lato"/>
                <a:cs typeface="Lato"/>
                <a:sym typeface="Lato"/>
              </a:rPr>
              <a:t>Access to Data</a:t>
            </a:r>
            <a:endParaRPr b="1" sz="1800">
              <a:solidFill>
                <a:schemeClr val="dk1"/>
              </a:solidFill>
              <a:latin typeface="Lato"/>
              <a:ea typeface="Lato"/>
              <a:cs typeface="Lato"/>
              <a:sym typeface="Lato"/>
            </a:endParaRPr>
          </a:p>
          <a:p>
            <a:pPr indent="0" lvl="0" marL="0" rtl="0" algn="ctr">
              <a:lnSpc>
                <a:spcPct val="115000"/>
              </a:lnSpc>
              <a:spcBef>
                <a:spcPts val="1200"/>
              </a:spcBef>
              <a:spcAft>
                <a:spcPts val="1200"/>
              </a:spcAft>
              <a:buNone/>
            </a:pPr>
            <a:r>
              <a:rPr lang="en" sz="1800">
                <a:solidFill>
                  <a:schemeClr val="dk1"/>
                </a:solidFill>
                <a:latin typeface="Lato"/>
                <a:ea typeface="Lato"/>
                <a:cs typeface="Lato"/>
                <a:sym typeface="Lato"/>
              </a:rPr>
              <a:t>Signalling</a:t>
            </a:r>
            <a:endParaRPr sz="1800">
              <a:solidFill>
                <a:schemeClr val="dk1"/>
              </a:solidFill>
              <a:latin typeface="Lato"/>
              <a:ea typeface="Lato"/>
              <a:cs typeface="Lato"/>
              <a:sym typeface="Lato"/>
            </a:endParaRPr>
          </a:p>
        </p:txBody>
      </p:sp>
      <p:sp>
        <p:nvSpPr>
          <p:cNvPr id="967" name="Google Shape;967;p84"/>
          <p:cNvSpPr txBox="1"/>
          <p:nvPr/>
        </p:nvSpPr>
        <p:spPr>
          <a:xfrm>
            <a:off x="3431675" y="1363725"/>
            <a:ext cx="2449500" cy="934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dk1"/>
                </a:solidFill>
                <a:latin typeface="Lato"/>
                <a:ea typeface="Lato"/>
                <a:cs typeface="Lato"/>
                <a:sym typeface="Lato"/>
              </a:rPr>
              <a:t>Computing Resources</a:t>
            </a:r>
            <a:endParaRPr b="1" sz="1800">
              <a:solidFill>
                <a:schemeClr val="dk1"/>
              </a:solidFill>
              <a:latin typeface="Lato"/>
              <a:ea typeface="Lato"/>
              <a:cs typeface="Lato"/>
              <a:sym typeface="Lato"/>
            </a:endParaRPr>
          </a:p>
          <a:p>
            <a:pPr indent="0" lvl="0" marL="0" rtl="0" algn="ctr">
              <a:lnSpc>
                <a:spcPct val="115000"/>
              </a:lnSpc>
              <a:spcBef>
                <a:spcPts val="1200"/>
              </a:spcBef>
              <a:spcAft>
                <a:spcPts val="1200"/>
              </a:spcAft>
              <a:buNone/>
            </a:pPr>
            <a:r>
              <a:rPr lang="en" sz="1800">
                <a:solidFill>
                  <a:schemeClr val="dk1"/>
                </a:solidFill>
                <a:latin typeface="Lato"/>
                <a:ea typeface="Lato"/>
                <a:cs typeface="Lato"/>
                <a:sym typeface="Lato"/>
              </a:rPr>
              <a:t>Processing</a:t>
            </a:r>
            <a:endParaRPr sz="1800">
              <a:solidFill>
                <a:schemeClr val="dk1"/>
              </a:solidFill>
              <a:latin typeface="Lato"/>
              <a:ea typeface="Lato"/>
              <a:cs typeface="Lato"/>
              <a:sym typeface="Lato"/>
            </a:endParaRPr>
          </a:p>
        </p:txBody>
      </p:sp>
      <p:sp>
        <p:nvSpPr>
          <p:cNvPr id="968" name="Google Shape;968;p84"/>
          <p:cNvSpPr txBox="1"/>
          <p:nvPr/>
        </p:nvSpPr>
        <p:spPr>
          <a:xfrm>
            <a:off x="6388275" y="1363725"/>
            <a:ext cx="2449500" cy="934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dk1"/>
                </a:solidFill>
                <a:latin typeface="Lato"/>
                <a:ea typeface="Lato"/>
                <a:cs typeface="Lato"/>
                <a:sym typeface="Lato"/>
              </a:rPr>
              <a:t>Effective Algorithms</a:t>
            </a:r>
            <a:endParaRPr b="1" sz="1800">
              <a:solidFill>
                <a:schemeClr val="dk1"/>
              </a:solidFill>
              <a:latin typeface="Lato"/>
              <a:ea typeface="Lato"/>
              <a:cs typeface="Lato"/>
              <a:sym typeface="Lato"/>
            </a:endParaRPr>
          </a:p>
          <a:p>
            <a:pPr indent="0" lvl="0" marL="0" rtl="0" algn="ctr">
              <a:lnSpc>
                <a:spcPct val="115000"/>
              </a:lnSpc>
              <a:spcBef>
                <a:spcPts val="1200"/>
              </a:spcBef>
              <a:spcAft>
                <a:spcPts val="1200"/>
              </a:spcAft>
              <a:buNone/>
            </a:pPr>
            <a:r>
              <a:rPr lang="en" sz="1800">
                <a:solidFill>
                  <a:schemeClr val="dk1"/>
                </a:solidFill>
                <a:latin typeface="Lato"/>
                <a:ea typeface="Lato"/>
                <a:cs typeface="Lato"/>
                <a:sym typeface="Lato"/>
              </a:rPr>
              <a:t>Sense-Making</a:t>
            </a:r>
            <a:endParaRPr sz="1800">
              <a:solidFill>
                <a:schemeClr val="dk1"/>
              </a:solidFill>
              <a:latin typeface="Lato"/>
              <a:ea typeface="Lato"/>
              <a:cs typeface="Lato"/>
              <a:sym typeface="Lato"/>
            </a:endParaRPr>
          </a:p>
        </p:txBody>
      </p:sp>
      <p:pic>
        <p:nvPicPr>
          <p:cNvPr id="969" name="Google Shape;969;p84"/>
          <p:cNvPicPr preferRelativeResize="0"/>
          <p:nvPr/>
        </p:nvPicPr>
        <p:blipFill>
          <a:blip r:embed="rId3">
            <a:alphaModFix/>
          </a:blip>
          <a:stretch>
            <a:fillRect/>
          </a:stretch>
        </p:blipFill>
        <p:spPr>
          <a:xfrm>
            <a:off x="311700" y="2695042"/>
            <a:ext cx="3057624" cy="1823799"/>
          </a:xfrm>
          <a:prstGeom prst="rect">
            <a:avLst/>
          </a:prstGeom>
          <a:noFill/>
          <a:ln>
            <a:noFill/>
          </a:ln>
        </p:spPr>
      </p:pic>
      <p:pic>
        <p:nvPicPr>
          <p:cNvPr id="970" name="Google Shape;970;p84">
            <a:hlinkClick r:id="rId4"/>
          </p:cNvPr>
          <p:cNvPicPr preferRelativeResize="0"/>
          <p:nvPr/>
        </p:nvPicPr>
        <p:blipFill>
          <a:blip r:embed="rId5">
            <a:alphaModFix/>
          </a:blip>
          <a:stretch>
            <a:fillRect/>
          </a:stretch>
        </p:blipFill>
        <p:spPr>
          <a:xfrm>
            <a:off x="3617400" y="2626575"/>
            <a:ext cx="2034652" cy="1505126"/>
          </a:xfrm>
          <a:prstGeom prst="rect">
            <a:avLst/>
          </a:prstGeom>
          <a:noFill/>
          <a:ln>
            <a:noFill/>
          </a:ln>
        </p:spPr>
      </p:pic>
      <p:pic>
        <p:nvPicPr>
          <p:cNvPr id="971" name="Google Shape;971;p84"/>
          <p:cNvPicPr preferRelativeResize="0"/>
          <p:nvPr/>
        </p:nvPicPr>
        <p:blipFill rotWithShape="1">
          <a:blip r:embed="rId6">
            <a:alphaModFix/>
          </a:blip>
          <a:srcRect b="0" l="0" r="11308" t="0"/>
          <a:stretch/>
        </p:blipFill>
        <p:spPr>
          <a:xfrm>
            <a:off x="5941200" y="2626575"/>
            <a:ext cx="2932576" cy="1761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85"/>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Innovation  and </a:t>
            </a:r>
            <a:r>
              <a:rPr lang="en"/>
              <a:t>Adoption speed as driving forces</a:t>
            </a:r>
            <a:endParaRPr/>
          </a:p>
        </p:txBody>
      </p:sp>
      <p:sp>
        <p:nvSpPr>
          <p:cNvPr id="977" name="Google Shape;977;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Explain in relationship to signal / sensemaking / decision / reflection</a:t>
            </a:r>
            <a:endParaRPr/>
          </a:p>
          <a:p>
            <a:pPr indent="0" lvl="0" marL="0" rtl="0" algn="l">
              <a:spcBef>
                <a:spcPts val="1200"/>
              </a:spcBef>
              <a:spcAft>
                <a:spcPts val="1200"/>
              </a:spcAft>
              <a:buNone/>
            </a:pPr>
            <a:r>
              <a:rPr lang="en"/>
              <a:t>Relate this back to </a:t>
            </a:r>
            <a:r>
              <a:rPr lang="en"/>
              <a:t>Continuous</a:t>
            </a:r>
            <a:r>
              <a:rPr lang="en"/>
              <a:t> Development and Integration and </a:t>
            </a:r>
            <a:r>
              <a:rPr lang="en"/>
              <a:t>Secure</a:t>
            </a:r>
            <a:r>
              <a:rPr lang="en"/>
              <a:t> Development and Operation processes. </a:t>
            </a:r>
            <a:r>
              <a:rPr lang="en"/>
              <a:t>- the ability to continuously operate services to operate services while upgrading them.</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6"/>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Lato"/>
                <a:ea typeface="Lato"/>
                <a:cs typeface="Lato"/>
                <a:sym typeface="Lato"/>
              </a:rPr>
              <a:t>Data Governance</a:t>
            </a:r>
            <a:endParaRPr>
              <a:latin typeface="Lato"/>
              <a:ea typeface="Lato"/>
              <a:cs typeface="Lato"/>
              <a:sym typeface="Lato"/>
            </a:endParaRPr>
          </a:p>
        </p:txBody>
      </p:sp>
      <p:graphicFrame>
        <p:nvGraphicFramePr>
          <p:cNvPr id="983" name="Google Shape;983;p86"/>
          <p:cNvGraphicFramePr/>
          <p:nvPr/>
        </p:nvGraphicFramePr>
        <p:xfrm>
          <a:off x="243875" y="1043200"/>
          <a:ext cx="3000000" cy="3000000"/>
        </p:xfrm>
        <a:graphic>
          <a:graphicData uri="http://schemas.openxmlformats.org/drawingml/2006/table">
            <a:tbl>
              <a:tblPr>
                <a:noFill/>
                <a:tableStyleId>{DD6E494D-4FAA-45B6-B60F-474D1E2AA73B}</a:tableStyleId>
              </a:tblPr>
              <a:tblGrid>
                <a:gridCol w="1523150"/>
                <a:gridCol w="1378675"/>
                <a:gridCol w="1700650"/>
                <a:gridCol w="1914875"/>
                <a:gridCol w="2138900"/>
              </a:tblGrid>
              <a:tr h="609575">
                <a:tc>
                  <a:txBody>
                    <a:bodyPr/>
                    <a:lstStyle/>
                    <a:p>
                      <a:pPr indent="0" lvl="0" marL="0" rtl="0" algn="l">
                        <a:spcBef>
                          <a:spcPts val="0"/>
                        </a:spcBef>
                        <a:spcAft>
                          <a:spcPts val="0"/>
                        </a:spcAft>
                        <a:buNone/>
                      </a:pPr>
                      <a:r>
                        <a:rPr lang="en">
                          <a:latin typeface="Lato"/>
                          <a:ea typeface="Lato"/>
                          <a:cs typeface="Lato"/>
                          <a:sym typeface="Lato"/>
                        </a:rPr>
                        <a:t>Complex-Adaptive-Systems</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Perception</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Sense-Making</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Agency</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Reflection</a:t>
                      </a:r>
                      <a:endParaRPr>
                        <a:latin typeface="Lato"/>
                        <a:ea typeface="Lato"/>
                        <a:cs typeface="Lato"/>
                        <a:sym typeface="Lato"/>
                      </a:endParaRPr>
                    </a:p>
                  </a:txBody>
                  <a:tcPr marT="91425" marB="91425" marR="91425" marL="91425"/>
                </a:tc>
              </a:tr>
              <a:tr h="1036300">
                <a:tc>
                  <a:txBody>
                    <a:bodyPr/>
                    <a:lstStyle/>
                    <a:p>
                      <a:pPr indent="0" lvl="0" marL="0" rtl="0" algn="l">
                        <a:spcBef>
                          <a:spcPts val="0"/>
                        </a:spcBef>
                        <a:spcAft>
                          <a:spcPts val="0"/>
                        </a:spcAft>
                        <a:buNone/>
                      </a:pPr>
                      <a:r>
                        <a:rPr lang="en">
                          <a:latin typeface="Lato"/>
                          <a:ea typeface="Lato"/>
                          <a:cs typeface="Lato"/>
                          <a:sym typeface="Lato"/>
                        </a:rPr>
                        <a:t>Data-Governance as Cybernetic Systems</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Signalling:</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Human &amp; Sensory input</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Data-Processing</a:t>
                      </a:r>
                      <a:br>
                        <a:rPr lang="en">
                          <a:latin typeface="Lato"/>
                          <a:ea typeface="Lato"/>
                          <a:cs typeface="Lato"/>
                          <a:sym typeface="Lato"/>
                        </a:rPr>
                      </a:br>
                      <a:r>
                        <a:rPr lang="en">
                          <a:latin typeface="Lato"/>
                          <a:ea typeface="Lato"/>
                          <a:cs typeface="Lato"/>
                          <a:sym typeface="Lato"/>
                        </a:rPr>
                        <a:t>Proposals / Possible </a:t>
                      </a:r>
                      <a:r>
                        <a:rPr lang="en">
                          <a:latin typeface="Lato"/>
                          <a:ea typeface="Lato"/>
                          <a:cs typeface="Lato"/>
                          <a:sym typeface="Lato"/>
                        </a:rPr>
                        <a:t>Trajectories</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Decision Making (Symmetry Breaking)</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&amp; Data Deployment</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Meta Analysis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Recursive Governance Processes</a:t>
                      </a:r>
                      <a:endParaRPr>
                        <a:latin typeface="Lato"/>
                        <a:ea typeface="Lato"/>
                        <a:cs typeface="Lato"/>
                        <a:sym typeface="Lato"/>
                      </a:endParaRPr>
                    </a:p>
                  </a:txBody>
                  <a:tcPr marT="91425" marB="91425" marR="91425" marL="91425"/>
                </a:tc>
              </a:tr>
            </a:tbl>
          </a:graphicData>
        </a:graphic>
      </p:graphicFrame>
      <p:pic>
        <p:nvPicPr>
          <p:cNvPr id="984" name="Google Shape;984;p86"/>
          <p:cNvPicPr preferRelativeResize="0"/>
          <p:nvPr/>
        </p:nvPicPr>
        <p:blipFill rotWithShape="1">
          <a:blip r:embed="rId3">
            <a:alphaModFix/>
          </a:blip>
          <a:srcRect b="5419" l="0" r="0" t="10171"/>
          <a:stretch/>
        </p:blipFill>
        <p:spPr>
          <a:xfrm>
            <a:off x="2266025" y="2822750"/>
            <a:ext cx="4495200" cy="20224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7"/>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 Technology Road Map</a:t>
            </a:r>
            <a:endParaRPr>
              <a:latin typeface="Lato"/>
              <a:ea typeface="Lato"/>
              <a:cs typeface="Lato"/>
              <a:sym typeface="Lato"/>
            </a:endParaRPr>
          </a:p>
        </p:txBody>
      </p:sp>
      <p:pic>
        <p:nvPicPr>
          <p:cNvPr id="990" name="Google Shape;990;p87">
            <a:hlinkClick r:id="rId3"/>
          </p:cNvPr>
          <p:cNvPicPr preferRelativeResize="0"/>
          <p:nvPr/>
        </p:nvPicPr>
        <p:blipFill>
          <a:blip r:embed="rId4">
            <a:alphaModFix/>
          </a:blip>
          <a:stretch>
            <a:fillRect/>
          </a:stretch>
        </p:blipFill>
        <p:spPr>
          <a:xfrm>
            <a:off x="1335711" y="959950"/>
            <a:ext cx="6472575" cy="3627400"/>
          </a:xfrm>
          <a:prstGeom prst="rect">
            <a:avLst/>
          </a:prstGeom>
          <a:noFill/>
          <a:ln>
            <a:noFill/>
          </a:ln>
        </p:spPr>
      </p:pic>
      <p:sp>
        <p:nvSpPr>
          <p:cNvPr id="991" name="Google Shape;991;p87"/>
          <p:cNvSpPr txBox="1"/>
          <p:nvPr/>
        </p:nvSpPr>
        <p:spPr>
          <a:xfrm>
            <a:off x="1310841" y="4587350"/>
            <a:ext cx="6522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Image courtesy: DevOps Roadmap 2021, </a:t>
            </a:r>
            <a:r>
              <a:rPr lang="en" sz="1000" u="sng">
                <a:solidFill>
                  <a:schemeClr val="hlink"/>
                </a:solidFill>
                <a:hlinkClick r:id="rId5"/>
              </a:rPr>
              <a:t>TechWorld with Nana</a:t>
            </a: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5" name="Shape 995"/>
        <p:cNvGrpSpPr/>
        <p:nvPr/>
      </p:nvGrpSpPr>
      <p:grpSpPr>
        <a:xfrm>
          <a:off x="0" y="0"/>
          <a:ext cx="0" cy="0"/>
          <a:chOff x="0" y="0"/>
          <a:chExt cx="0" cy="0"/>
        </a:xfrm>
      </p:grpSpPr>
      <p:sp>
        <p:nvSpPr>
          <p:cNvPr id="996" name="Google Shape;996;p88"/>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Organizing Data to keep Values Accountable</a:t>
            </a:r>
            <a:endParaRPr/>
          </a:p>
        </p:txBody>
      </p:sp>
      <p:sp>
        <p:nvSpPr>
          <p:cNvPr id="997" name="Google Shape;997;p88"/>
          <p:cNvSpPr txBox="1"/>
          <p:nvPr>
            <p:ph idx="1" type="body"/>
          </p:nvPr>
        </p:nvSpPr>
        <p:spPr>
          <a:xfrm>
            <a:off x="311700" y="1152475"/>
            <a:ext cx="8520600" cy="1491300"/>
          </a:xfrm>
          <a:prstGeom prst="rect">
            <a:avLst/>
          </a:prstGeom>
        </p:spPr>
        <p:txBody>
          <a:bodyPr anchorCtr="0" anchor="t" bIns="91425" lIns="91425" spcFirstLastPara="1" rIns="91425" wrap="square" tIns="91425">
            <a:noAutofit/>
          </a:bodyPr>
          <a:lstStyle/>
          <a:p>
            <a:pPr indent="-329565" lvl="1" marL="914400" rtl="0" algn="l">
              <a:lnSpc>
                <a:spcPct val="95000"/>
              </a:lnSpc>
              <a:spcBef>
                <a:spcPts val="0"/>
              </a:spcBef>
              <a:spcAft>
                <a:spcPts val="0"/>
              </a:spcAft>
              <a:buSzPts val="1590"/>
              <a:buChar char="○"/>
            </a:pPr>
            <a:r>
              <a:rPr lang="en" sz="1590"/>
              <a:t>Many</a:t>
            </a:r>
            <a:r>
              <a:rPr lang="en" sz="1590"/>
              <a:t> Profound Data Governance Projects are created by one person or small team</a:t>
            </a:r>
            <a:endParaRPr sz="1590"/>
          </a:p>
          <a:p>
            <a:pPr indent="0" lvl="0" marL="1371600" rtl="0" algn="l">
              <a:lnSpc>
                <a:spcPct val="95000"/>
              </a:lnSpc>
              <a:spcBef>
                <a:spcPts val="1200"/>
              </a:spcBef>
              <a:spcAft>
                <a:spcPts val="1200"/>
              </a:spcAft>
              <a:buSzPts val="935"/>
              <a:buNone/>
            </a:pPr>
            <a:r>
              <a:rPr lang="en" sz="1929"/>
              <a:t>These people holds the key to the unreasonably large amount of information, which is subsumed in a singular model: </a:t>
            </a:r>
            <a:endParaRPr sz="1929"/>
          </a:p>
        </p:txBody>
      </p:sp>
      <p:sp>
        <p:nvSpPr>
          <p:cNvPr id="998" name="Google Shape;998;p88"/>
          <p:cNvSpPr txBox="1"/>
          <p:nvPr/>
        </p:nvSpPr>
        <p:spPr>
          <a:xfrm>
            <a:off x="2332650" y="2721425"/>
            <a:ext cx="447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400"/>
              <a:t>Universal Data Abstraction</a:t>
            </a:r>
            <a:endParaRPr b="1" i="1" sz="2400"/>
          </a:p>
        </p:txBody>
      </p:sp>
      <p:pic>
        <p:nvPicPr>
          <p:cNvPr id="999" name="Google Shape;999;p88"/>
          <p:cNvPicPr preferRelativeResize="0"/>
          <p:nvPr/>
        </p:nvPicPr>
        <p:blipFill>
          <a:blip r:embed="rId3">
            <a:alphaModFix/>
          </a:blip>
          <a:stretch>
            <a:fillRect/>
          </a:stretch>
        </p:blipFill>
        <p:spPr>
          <a:xfrm>
            <a:off x="4348807" y="3168050"/>
            <a:ext cx="554082" cy="554099"/>
          </a:xfrm>
          <a:prstGeom prst="rect">
            <a:avLst/>
          </a:prstGeom>
          <a:noFill/>
          <a:ln>
            <a:noFill/>
          </a:ln>
        </p:spPr>
      </p:pic>
      <p:pic>
        <p:nvPicPr>
          <p:cNvPr id="1000" name="Google Shape;1000;p88"/>
          <p:cNvPicPr preferRelativeResize="0"/>
          <p:nvPr/>
        </p:nvPicPr>
        <p:blipFill>
          <a:blip r:embed="rId4">
            <a:alphaModFix/>
          </a:blip>
          <a:stretch>
            <a:fillRect/>
          </a:stretch>
        </p:blipFill>
        <p:spPr>
          <a:xfrm>
            <a:off x="983178" y="3456409"/>
            <a:ext cx="1506200" cy="1506200"/>
          </a:xfrm>
          <a:prstGeom prst="rect">
            <a:avLst/>
          </a:prstGeom>
          <a:noFill/>
          <a:ln>
            <a:noFill/>
          </a:ln>
        </p:spPr>
      </p:pic>
      <p:pic>
        <p:nvPicPr>
          <p:cNvPr id="1001" name="Google Shape;1001;p88"/>
          <p:cNvPicPr preferRelativeResize="0"/>
          <p:nvPr/>
        </p:nvPicPr>
        <p:blipFill>
          <a:blip r:embed="rId5">
            <a:alphaModFix/>
          </a:blip>
          <a:stretch>
            <a:fillRect/>
          </a:stretch>
        </p:blipFill>
        <p:spPr>
          <a:xfrm>
            <a:off x="3619200" y="3761662"/>
            <a:ext cx="2013300" cy="895700"/>
          </a:xfrm>
          <a:prstGeom prst="rect">
            <a:avLst/>
          </a:prstGeom>
          <a:noFill/>
          <a:ln>
            <a:noFill/>
          </a:ln>
        </p:spPr>
      </p:pic>
      <p:pic>
        <p:nvPicPr>
          <p:cNvPr id="1002" name="Google Shape;1002;p88"/>
          <p:cNvPicPr preferRelativeResize="0"/>
          <p:nvPr/>
        </p:nvPicPr>
        <p:blipFill>
          <a:blip r:embed="rId6">
            <a:alphaModFix/>
          </a:blip>
          <a:stretch>
            <a:fillRect/>
          </a:stretch>
        </p:blipFill>
        <p:spPr>
          <a:xfrm>
            <a:off x="6762320" y="3710287"/>
            <a:ext cx="1353854" cy="998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6" name="Shape 1006"/>
        <p:cNvGrpSpPr/>
        <p:nvPr/>
      </p:nvGrpSpPr>
      <p:grpSpPr>
        <a:xfrm>
          <a:off x="0" y="0"/>
          <a:ext cx="0" cy="0"/>
          <a:chOff x="0" y="0"/>
          <a:chExt cx="0" cy="0"/>
        </a:xfrm>
      </p:grpSpPr>
      <p:sp>
        <p:nvSpPr>
          <p:cNvPr id="1007" name="Google Shape;1007;p89"/>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Take Home Messages</a:t>
            </a:r>
            <a:endParaRPr/>
          </a:p>
        </p:txBody>
      </p:sp>
      <p:sp>
        <p:nvSpPr>
          <p:cNvPr id="1008" name="Google Shape;1008;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1" marL="914400" rtl="0" algn="l">
              <a:spcBef>
                <a:spcPts val="0"/>
              </a:spcBef>
              <a:spcAft>
                <a:spcPts val="0"/>
              </a:spcAft>
              <a:buSzPts val="1400"/>
              <a:buChar char="○"/>
            </a:pPr>
            <a:r>
              <a:rPr lang="en"/>
              <a:t>Awareness and Competency in Data governance</a:t>
            </a:r>
            <a:endParaRPr/>
          </a:p>
          <a:p>
            <a:pPr indent="-317500" lvl="2" marL="1371600" rtl="0" algn="l">
              <a:spcBef>
                <a:spcPts val="0"/>
              </a:spcBef>
              <a:spcAft>
                <a:spcPts val="0"/>
              </a:spcAft>
              <a:buSzPts val="1400"/>
              <a:buChar char="■"/>
            </a:pPr>
            <a:r>
              <a:rPr lang="en"/>
              <a:t>Account as the Namespace  (key-value pairs)</a:t>
            </a:r>
            <a:endParaRPr/>
          </a:p>
          <a:p>
            <a:pPr indent="-317500" lvl="2" marL="1371600" rtl="0" algn="l">
              <a:spcBef>
                <a:spcPts val="0"/>
              </a:spcBef>
              <a:spcAft>
                <a:spcPts val="0"/>
              </a:spcAft>
              <a:buSzPts val="1400"/>
              <a:buChar char="■"/>
            </a:pPr>
            <a:r>
              <a:rPr lang="en"/>
              <a:t>Aware of ICT terminology (namespace) is a starting point (documented on </a:t>
            </a:r>
            <a:r>
              <a:rPr lang="en" u="sng">
                <a:solidFill>
                  <a:schemeClr val="hlink"/>
                </a:solidFill>
                <a:hlinkClick r:id="rId3"/>
              </a:rPr>
              <a:t>xlp.pub</a:t>
            </a:r>
            <a:r>
              <a:rPr lang="en"/>
              <a:t>)</a:t>
            </a:r>
            <a:endParaRPr/>
          </a:p>
          <a:p>
            <a:pPr indent="-317500" lvl="1" marL="914400" rtl="0" algn="l">
              <a:spcBef>
                <a:spcPts val="0"/>
              </a:spcBef>
              <a:spcAft>
                <a:spcPts val="0"/>
              </a:spcAft>
              <a:buSzPts val="1400"/>
              <a:buChar char="○"/>
            </a:pPr>
            <a:r>
              <a:rPr lang="en"/>
              <a:t>Trends in Web-based Digital Publishing Workflow </a:t>
            </a:r>
            <a:endParaRPr/>
          </a:p>
          <a:p>
            <a:pPr indent="-317500" lvl="2" marL="1371600" rtl="0" algn="l">
              <a:spcBef>
                <a:spcPts val="0"/>
              </a:spcBef>
              <a:spcAft>
                <a:spcPts val="0"/>
              </a:spcAft>
              <a:buSzPts val="1400"/>
              <a:buChar char="■"/>
            </a:pPr>
            <a:r>
              <a:rPr lang="en"/>
              <a:t>Unifying Data Abstraction in terms of Page/File/Services </a:t>
            </a:r>
            <a:endParaRPr/>
          </a:p>
          <a:p>
            <a:pPr indent="-317500" lvl="3" marL="1828800" rtl="0" algn="l">
              <a:spcBef>
                <a:spcPts val="0"/>
              </a:spcBef>
              <a:spcAft>
                <a:spcPts val="0"/>
              </a:spcAft>
              <a:buSzPts val="1400"/>
              <a:buChar char="●"/>
            </a:pPr>
            <a:r>
              <a:rPr lang="en"/>
              <a:t>Wiki: Pages as the Universal Human-Machine interfaces for ICT Resources </a:t>
            </a:r>
            <a:endParaRPr/>
          </a:p>
          <a:p>
            <a:pPr indent="-317500" lvl="3" marL="1828800" rtl="0" algn="l">
              <a:spcBef>
                <a:spcPts val="0"/>
              </a:spcBef>
              <a:spcAft>
                <a:spcPts val="0"/>
              </a:spcAft>
              <a:buSzPts val="1400"/>
              <a:buChar char="●"/>
            </a:pPr>
            <a:r>
              <a:rPr lang="en"/>
              <a:t>Git: Files as Universal Containers of Time-stamped Data</a:t>
            </a:r>
            <a:endParaRPr/>
          </a:p>
          <a:p>
            <a:pPr indent="-317500" lvl="3" marL="1828800" rtl="0" algn="l">
              <a:spcBef>
                <a:spcPts val="0"/>
              </a:spcBef>
              <a:spcAft>
                <a:spcPts val="0"/>
              </a:spcAft>
              <a:buSzPts val="1400"/>
              <a:buChar char="●"/>
            </a:pPr>
            <a:r>
              <a:rPr lang="en"/>
              <a:t>Docker/Kubernetes: Services as a Software-defined Infrastructure</a:t>
            </a:r>
            <a:endParaRPr/>
          </a:p>
          <a:p>
            <a:pPr indent="-317500" lvl="1" marL="914400" rtl="0" algn="l">
              <a:spcBef>
                <a:spcPts val="0"/>
              </a:spcBef>
              <a:spcAft>
                <a:spcPts val="0"/>
              </a:spcAft>
              <a:buSzPts val="1400"/>
              <a:buChar char="○"/>
            </a:pPr>
            <a:r>
              <a:rPr lang="en"/>
              <a:t>Governance Capability can be judged by its ability to respond to change</a:t>
            </a:r>
            <a:endParaRPr/>
          </a:p>
          <a:p>
            <a:pPr indent="-317500" lvl="2" marL="1371600" rtl="0" algn="l">
              <a:spcBef>
                <a:spcPts val="0"/>
              </a:spcBef>
              <a:spcAft>
                <a:spcPts val="0"/>
              </a:spcAft>
              <a:buSzPts val="1400"/>
              <a:buChar char="■"/>
            </a:pPr>
            <a:r>
              <a:rPr lang="en"/>
              <a:t>Reaction Clock speed: DevSecOps compresses clock-speeds </a:t>
            </a:r>
            <a:endParaRPr/>
          </a:p>
          <a:p>
            <a:pPr indent="-317500" lvl="2" marL="1371600" rtl="0" algn="l">
              <a:spcBef>
                <a:spcPts val="0"/>
              </a:spcBef>
              <a:spcAft>
                <a:spcPts val="0"/>
              </a:spcAft>
              <a:buSzPts val="1400"/>
              <a:buChar char="■"/>
            </a:pPr>
            <a:r>
              <a:rPr lang="en"/>
              <a:t>DevSecOps + CICD prescribes a Road Map to produce and protect Data Assets</a:t>
            </a:r>
            <a:endParaRPr/>
          </a:p>
          <a:p>
            <a:pPr indent="-317500" lvl="2" marL="1371600" rtl="0" algn="l">
              <a:spcBef>
                <a:spcPts val="0"/>
              </a:spcBef>
              <a:spcAft>
                <a:spcPts val="0"/>
              </a:spcAft>
              <a:buSzPts val="1400"/>
              <a:buChar char="■"/>
            </a:pPr>
            <a:r>
              <a:rPr lang="en"/>
              <a:t>Your HDX Design Challenge must start by making your Data Assets accountable</a:t>
            </a:r>
            <a:endParaRPr/>
          </a:p>
          <a:p>
            <a:pPr indent="-317500" lvl="3" marL="1828800" rtl="0" algn="l">
              <a:spcBef>
                <a:spcPts val="0"/>
              </a:spcBef>
              <a:spcAft>
                <a:spcPts val="0"/>
              </a:spcAft>
              <a:buSzPts val="1400"/>
              <a:buChar char="●"/>
            </a:pPr>
            <a:r>
              <a:rPr lang="en"/>
              <a:t>Accounts -&gt; Accounting -&gt; Accountability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12" name="Shape 1012"/>
        <p:cNvGrpSpPr/>
        <p:nvPr/>
      </p:nvGrpSpPr>
      <p:grpSpPr>
        <a:xfrm>
          <a:off x="0" y="0"/>
          <a:ext cx="0" cy="0"/>
          <a:chOff x="0" y="0"/>
          <a:chExt cx="0" cy="0"/>
        </a:xfrm>
      </p:grpSpPr>
      <p:sp>
        <p:nvSpPr>
          <p:cNvPr id="1013" name="Google Shape;1013;p90"/>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Key-Messages</a:t>
            </a:r>
            <a:endParaRPr/>
          </a:p>
        </p:txBody>
      </p:sp>
      <p:sp>
        <p:nvSpPr>
          <p:cNvPr id="1014" name="Google Shape;1014;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Logic Model, Symmetry, Symmetry Breaking, </a:t>
            </a:r>
            <a:endParaRPr/>
          </a:p>
          <a:p>
            <a:pPr indent="0" lvl="0" marL="0" rtl="0" algn="l">
              <a:spcBef>
                <a:spcPts val="1200"/>
              </a:spcBef>
              <a:spcAft>
                <a:spcPts val="0"/>
              </a:spcAft>
              <a:buNone/>
            </a:pPr>
            <a:r>
              <a:rPr b="1" lang="en"/>
              <a:t>Abstract(ion)</a:t>
            </a:r>
            <a:r>
              <a:rPr lang="en"/>
              <a:t> Interpretation (Universal Interpreter for Abstract or dynamic Source code), Category Theory, Domain Theory, Dana Scott. Patrick Cousot: Semantic Web (Concrete Domain); Abstraction Layer (Category for ‘Correct Content following Alive vs Safe Domains).</a:t>
            </a:r>
            <a:endParaRPr/>
          </a:p>
          <a:p>
            <a:pPr indent="0" lvl="0" marL="0" rtl="0" algn="l">
              <a:spcBef>
                <a:spcPts val="1200"/>
              </a:spcBef>
              <a:spcAft>
                <a:spcPts val="0"/>
              </a:spcAft>
              <a:buNone/>
            </a:pPr>
            <a:r>
              <a:rPr lang="en"/>
              <a:t>Meaningful set of publishing has everything to do with systems engineering approach for meaning assignment and correctness (lamport: consensus).</a:t>
            </a:r>
            <a:endParaRPr/>
          </a:p>
          <a:p>
            <a:pPr indent="0" lvl="0" marL="0" rtl="0" algn="l">
              <a:spcBef>
                <a:spcPts val="1200"/>
              </a:spcBef>
              <a:spcAft>
                <a:spcPts val="0"/>
              </a:spcAft>
              <a:buNone/>
            </a:pPr>
            <a:r>
              <a:rPr lang="en"/>
              <a:t>Providing a computable architecture to have correctness in data abstraction.</a:t>
            </a:r>
            <a:endParaRPr/>
          </a:p>
          <a:p>
            <a:pPr indent="-334327" lvl="0" marL="457200" rtl="0" algn="l">
              <a:spcBef>
                <a:spcPts val="1200"/>
              </a:spcBef>
              <a:spcAft>
                <a:spcPts val="0"/>
              </a:spcAft>
              <a:buSzPct val="100000"/>
              <a:buChar char="●"/>
            </a:pPr>
            <a:r>
              <a:rPr lang="en"/>
              <a:t>Notion liveness and safety. </a:t>
            </a:r>
            <a:endParaRPr/>
          </a:p>
          <a:p>
            <a:pPr indent="0" lvl="0" marL="0" rtl="0" algn="l">
              <a:spcBef>
                <a:spcPts val="120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p91"/>
          <p:cNvPicPr preferRelativeResize="0"/>
          <p:nvPr/>
        </p:nvPicPr>
        <p:blipFill>
          <a:blip r:embed="rId3">
            <a:alphaModFix/>
          </a:blip>
          <a:stretch>
            <a:fillRect/>
          </a:stretch>
        </p:blipFill>
        <p:spPr>
          <a:xfrm>
            <a:off x="1714500" y="-298825"/>
            <a:ext cx="5715000" cy="3219450"/>
          </a:xfrm>
          <a:prstGeom prst="rect">
            <a:avLst/>
          </a:prstGeom>
          <a:noFill/>
          <a:ln>
            <a:noFill/>
          </a:ln>
        </p:spPr>
      </p:pic>
      <p:sp>
        <p:nvSpPr>
          <p:cNvPr id="1020" name="Google Shape;1020;p91"/>
          <p:cNvSpPr/>
          <p:nvPr/>
        </p:nvSpPr>
        <p:spPr>
          <a:xfrm>
            <a:off x="1809325" y="2839675"/>
            <a:ext cx="627600" cy="37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Page</a:t>
            </a:r>
            <a:endParaRPr sz="1200">
              <a:latin typeface="Lato"/>
              <a:ea typeface="Lato"/>
              <a:cs typeface="Lato"/>
              <a:sym typeface="Lato"/>
            </a:endParaRPr>
          </a:p>
        </p:txBody>
      </p:sp>
      <p:sp>
        <p:nvSpPr>
          <p:cNvPr id="1021" name="Google Shape;1021;p91"/>
          <p:cNvSpPr/>
          <p:nvPr/>
        </p:nvSpPr>
        <p:spPr>
          <a:xfrm>
            <a:off x="2495188" y="2839675"/>
            <a:ext cx="627600" cy="37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Page</a:t>
            </a:r>
            <a:endParaRPr sz="1200">
              <a:latin typeface="Lato"/>
              <a:ea typeface="Lato"/>
              <a:cs typeface="Lato"/>
              <a:sym typeface="Lato"/>
            </a:endParaRPr>
          </a:p>
        </p:txBody>
      </p:sp>
      <p:sp>
        <p:nvSpPr>
          <p:cNvPr id="1022" name="Google Shape;1022;p91"/>
          <p:cNvSpPr/>
          <p:nvPr/>
        </p:nvSpPr>
        <p:spPr>
          <a:xfrm>
            <a:off x="3181075" y="2839675"/>
            <a:ext cx="627600" cy="37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Page</a:t>
            </a:r>
            <a:endParaRPr sz="1200">
              <a:latin typeface="Lato"/>
              <a:ea typeface="Lato"/>
              <a:cs typeface="Lato"/>
              <a:sym typeface="Lato"/>
            </a:endParaRPr>
          </a:p>
        </p:txBody>
      </p:sp>
      <p:sp>
        <p:nvSpPr>
          <p:cNvPr id="1023" name="Google Shape;1023;p91"/>
          <p:cNvSpPr/>
          <p:nvPr/>
        </p:nvSpPr>
        <p:spPr>
          <a:xfrm>
            <a:off x="3897000" y="2839675"/>
            <a:ext cx="627600" cy="37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Page</a:t>
            </a:r>
            <a:endParaRPr sz="1200">
              <a:latin typeface="Lato"/>
              <a:ea typeface="Lato"/>
              <a:cs typeface="Lato"/>
              <a:sym typeface="Lato"/>
            </a:endParaRPr>
          </a:p>
        </p:txBody>
      </p:sp>
      <p:sp>
        <p:nvSpPr>
          <p:cNvPr id="1024" name="Google Shape;1024;p91"/>
          <p:cNvSpPr/>
          <p:nvPr/>
        </p:nvSpPr>
        <p:spPr>
          <a:xfrm>
            <a:off x="4612925" y="2839675"/>
            <a:ext cx="627600" cy="37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Page</a:t>
            </a:r>
            <a:endParaRPr sz="1200">
              <a:latin typeface="Lato"/>
              <a:ea typeface="Lato"/>
              <a:cs typeface="Lato"/>
              <a:sym typeface="Lato"/>
            </a:endParaRPr>
          </a:p>
        </p:txBody>
      </p:sp>
      <p:sp>
        <p:nvSpPr>
          <p:cNvPr id="1025" name="Google Shape;1025;p91"/>
          <p:cNvSpPr/>
          <p:nvPr/>
        </p:nvSpPr>
        <p:spPr>
          <a:xfrm>
            <a:off x="5298800" y="2839675"/>
            <a:ext cx="627600" cy="37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Page</a:t>
            </a:r>
            <a:endParaRPr sz="1200">
              <a:latin typeface="Lato"/>
              <a:ea typeface="Lato"/>
              <a:cs typeface="Lato"/>
              <a:sym typeface="Lato"/>
            </a:endParaRPr>
          </a:p>
        </p:txBody>
      </p:sp>
      <p:sp>
        <p:nvSpPr>
          <p:cNvPr id="1026" name="Google Shape;1026;p91"/>
          <p:cNvSpPr/>
          <p:nvPr/>
        </p:nvSpPr>
        <p:spPr>
          <a:xfrm>
            <a:off x="6700600" y="2839675"/>
            <a:ext cx="627600" cy="37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Page</a:t>
            </a:r>
            <a:endParaRPr sz="1200">
              <a:latin typeface="Lato"/>
              <a:ea typeface="Lato"/>
              <a:cs typeface="Lato"/>
              <a:sym typeface="Lato"/>
            </a:endParaRPr>
          </a:p>
        </p:txBody>
      </p:sp>
      <p:sp>
        <p:nvSpPr>
          <p:cNvPr id="1027" name="Google Shape;1027;p91"/>
          <p:cNvSpPr/>
          <p:nvPr/>
        </p:nvSpPr>
        <p:spPr>
          <a:xfrm>
            <a:off x="6017025" y="2839675"/>
            <a:ext cx="627600" cy="37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Lato"/>
                <a:ea typeface="Lato"/>
                <a:cs typeface="Lato"/>
                <a:sym typeface="Lato"/>
              </a:rPr>
              <a:t>Page</a:t>
            </a:r>
            <a:endParaRPr sz="1200">
              <a:latin typeface="Lato"/>
              <a:ea typeface="Lato"/>
              <a:cs typeface="Lato"/>
              <a:sym typeface="Lato"/>
            </a:endParaRPr>
          </a:p>
        </p:txBody>
      </p:sp>
      <p:pic>
        <p:nvPicPr>
          <p:cNvPr id="1028" name="Google Shape;1028;p91"/>
          <p:cNvPicPr preferRelativeResize="0"/>
          <p:nvPr/>
        </p:nvPicPr>
        <p:blipFill>
          <a:blip r:embed="rId4">
            <a:alphaModFix/>
          </a:blip>
          <a:stretch>
            <a:fillRect/>
          </a:stretch>
        </p:blipFill>
        <p:spPr>
          <a:xfrm>
            <a:off x="4311025" y="4525607"/>
            <a:ext cx="521949" cy="579825"/>
          </a:xfrm>
          <a:prstGeom prst="rect">
            <a:avLst/>
          </a:prstGeom>
          <a:noFill/>
          <a:ln>
            <a:noFill/>
          </a:ln>
        </p:spPr>
      </p:pic>
      <p:cxnSp>
        <p:nvCxnSpPr>
          <p:cNvPr id="1029" name="Google Shape;1029;p91"/>
          <p:cNvCxnSpPr>
            <a:stCxn id="1028" idx="0"/>
            <a:endCxn id="1020" idx="2"/>
          </p:cNvCxnSpPr>
          <p:nvPr/>
        </p:nvCxnSpPr>
        <p:spPr>
          <a:xfrm flipH="1" rot="5400000">
            <a:off x="2691300" y="2644907"/>
            <a:ext cx="1312500" cy="24489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1030" name="Google Shape;1030;p91"/>
          <p:cNvCxnSpPr>
            <a:stCxn id="1028" idx="0"/>
            <a:endCxn id="1021" idx="2"/>
          </p:cNvCxnSpPr>
          <p:nvPr/>
        </p:nvCxnSpPr>
        <p:spPr>
          <a:xfrm flipH="1" rot="5400000">
            <a:off x="3034200" y="2987807"/>
            <a:ext cx="1312500" cy="17631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1031" name="Google Shape;1031;p91"/>
          <p:cNvCxnSpPr>
            <a:stCxn id="1028" idx="0"/>
            <a:endCxn id="1022" idx="2"/>
          </p:cNvCxnSpPr>
          <p:nvPr/>
        </p:nvCxnSpPr>
        <p:spPr>
          <a:xfrm flipH="1" rot="5400000">
            <a:off x="3377250" y="3330857"/>
            <a:ext cx="1312500" cy="10770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1032" name="Google Shape;1032;p91"/>
          <p:cNvCxnSpPr>
            <a:stCxn id="1028" idx="0"/>
            <a:endCxn id="1023" idx="2"/>
          </p:cNvCxnSpPr>
          <p:nvPr/>
        </p:nvCxnSpPr>
        <p:spPr>
          <a:xfrm flipH="1" rot="5400000">
            <a:off x="3735150" y="3688757"/>
            <a:ext cx="1312500" cy="3612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1033" name="Google Shape;1033;p91"/>
          <p:cNvCxnSpPr>
            <a:stCxn id="1028" idx="0"/>
            <a:endCxn id="1024" idx="2"/>
          </p:cNvCxnSpPr>
          <p:nvPr/>
        </p:nvCxnSpPr>
        <p:spPr>
          <a:xfrm rot="-5400000">
            <a:off x="4093050" y="3692057"/>
            <a:ext cx="1312500" cy="3546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1034" name="Google Shape;1034;p91"/>
          <p:cNvCxnSpPr>
            <a:endCxn id="1025" idx="2"/>
          </p:cNvCxnSpPr>
          <p:nvPr/>
        </p:nvCxnSpPr>
        <p:spPr>
          <a:xfrm rot="-5400000">
            <a:off x="4436000" y="3349075"/>
            <a:ext cx="1312500" cy="1040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035" name="Google Shape;1035;p91"/>
          <p:cNvCxnSpPr>
            <a:stCxn id="1028" idx="0"/>
            <a:endCxn id="1027" idx="2"/>
          </p:cNvCxnSpPr>
          <p:nvPr/>
        </p:nvCxnSpPr>
        <p:spPr>
          <a:xfrm rot="-5400000">
            <a:off x="4795200" y="2989907"/>
            <a:ext cx="1312500" cy="17589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1036" name="Google Shape;1036;p91"/>
          <p:cNvCxnSpPr>
            <a:stCxn id="1028" idx="0"/>
            <a:endCxn id="1026" idx="2"/>
          </p:cNvCxnSpPr>
          <p:nvPr/>
        </p:nvCxnSpPr>
        <p:spPr>
          <a:xfrm rot="-5400000">
            <a:off x="5136900" y="2648207"/>
            <a:ext cx="1312500" cy="2442300"/>
          </a:xfrm>
          <a:prstGeom prst="curvedConnector3">
            <a:avLst>
              <a:gd fmla="val 4999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The Basic</a:t>
            </a:r>
            <a:r>
              <a:rPr b="1" lang="en"/>
              <a:t> Vocabulary on Data Content</a:t>
            </a:r>
            <a:endParaRPr b="1"/>
          </a:p>
        </p:txBody>
      </p:sp>
      <p:pic>
        <p:nvPicPr>
          <p:cNvPr id="155" name="Google Shape;155;p31"/>
          <p:cNvPicPr preferRelativeResize="0"/>
          <p:nvPr/>
        </p:nvPicPr>
        <p:blipFill>
          <a:blip r:embed="rId3">
            <a:alphaModFix/>
          </a:blip>
          <a:stretch>
            <a:fillRect/>
          </a:stretch>
        </p:blipFill>
        <p:spPr>
          <a:xfrm>
            <a:off x="1191400" y="2649586"/>
            <a:ext cx="1121201" cy="1121201"/>
          </a:xfrm>
          <a:prstGeom prst="rect">
            <a:avLst/>
          </a:prstGeom>
          <a:noFill/>
          <a:ln>
            <a:noFill/>
          </a:ln>
        </p:spPr>
      </p:pic>
      <p:sp>
        <p:nvSpPr>
          <p:cNvPr id="156" name="Google Shape;156;p31"/>
          <p:cNvSpPr txBox="1"/>
          <p:nvPr/>
        </p:nvSpPr>
        <p:spPr>
          <a:xfrm>
            <a:off x="778350" y="1432550"/>
            <a:ext cx="19473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B5394"/>
                </a:solidFill>
                <a:uFill>
                  <a:noFill/>
                </a:uFill>
                <a:latin typeface="Lato"/>
                <a:ea typeface="Lato"/>
                <a:cs typeface="Lato"/>
                <a:sym typeface="Lato"/>
                <a:hlinkClick r:id="rId4">
                  <a:extLst>
                    <a:ext uri="{A12FA001-AC4F-418D-AE19-62706E023703}">
                      <ahyp:hlinkClr val="tx"/>
                    </a:ext>
                  </a:extLst>
                </a:hlinkClick>
              </a:rPr>
              <a:t>Soundness</a:t>
            </a:r>
            <a:endParaRPr b="1" sz="2400">
              <a:solidFill>
                <a:srgbClr val="0B5394"/>
              </a:solidFill>
              <a:latin typeface="Lato"/>
              <a:ea typeface="Lato"/>
              <a:cs typeface="Lato"/>
              <a:sym typeface="Lato"/>
            </a:endParaRPr>
          </a:p>
        </p:txBody>
      </p:sp>
      <p:sp>
        <p:nvSpPr>
          <p:cNvPr id="157" name="Google Shape;157;p31"/>
          <p:cNvSpPr txBox="1"/>
          <p:nvPr/>
        </p:nvSpPr>
        <p:spPr>
          <a:xfrm>
            <a:off x="3807000" y="1432550"/>
            <a:ext cx="15300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C4587"/>
                </a:solidFill>
                <a:uFill>
                  <a:noFill/>
                </a:uFill>
                <a:latin typeface="Lato"/>
                <a:ea typeface="Lato"/>
                <a:cs typeface="Lato"/>
                <a:sym typeface="Lato"/>
                <a:hlinkClick r:id="rId5">
                  <a:extLst>
                    <a:ext uri="{A12FA001-AC4F-418D-AE19-62706E023703}">
                      <ahyp:hlinkClr val="tx"/>
                    </a:ext>
                  </a:extLst>
                </a:hlinkClick>
              </a:rPr>
              <a:t>Precision</a:t>
            </a:r>
            <a:endParaRPr b="1" sz="2400">
              <a:solidFill>
                <a:srgbClr val="1C4587"/>
              </a:solidFill>
              <a:latin typeface="Lato"/>
              <a:ea typeface="Lato"/>
              <a:cs typeface="Lato"/>
              <a:sym typeface="Lato"/>
            </a:endParaRPr>
          </a:p>
        </p:txBody>
      </p:sp>
      <p:sp>
        <p:nvSpPr>
          <p:cNvPr id="158" name="Google Shape;158;p31"/>
          <p:cNvSpPr txBox="1"/>
          <p:nvPr/>
        </p:nvSpPr>
        <p:spPr>
          <a:xfrm>
            <a:off x="6507500" y="1432550"/>
            <a:ext cx="18879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1C4587"/>
                </a:solidFill>
                <a:uFill>
                  <a:noFill/>
                </a:uFill>
                <a:latin typeface="Lato"/>
                <a:ea typeface="Lato"/>
                <a:cs typeface="Lato"/>
                <a:sym typeface="Lato"/>
                <a:hlinkClick r:id="rId6">
                  <a:extLst>
                    <a:ext uri="{A12FA001-AC4F-418D-AE19-62706E023703}">
                      <ahyp:hlinkClr val="tx"/>
                    </a:ext>
                  </a:extLst>
                </a:hlinkClick>
              </a:rPr>
              <a:t>Termination</a:t>
            </a:r>
            <a:endParaRPr b="1" sz="2400">
              <a:solidFill>
                <a:srgbClr val="1C4587"/>
              </a:solidFill>
              <a:latin typeface="Lato"/>
              <a:ea typeface="Lato"/>
              <a:cs typeface="Lato"/>
              <a:sym typeface="Lato"/>
            </a:endParaRPr>
          </a:p>
        </p:txBody>
      </p:sp>
      <p:cxnSp>
        <p:nvCxnSpPr>
          <p:cNvPr id="159" name="Google Shape;159;p31"/>
          <p:cNvCxnSpPr/>
          <p:nvPr/>
        </p:nvCxnSpPr>
        <p:spPr>
          <a:xfrm>
            <a:off x="3201725" y="2373338"/>
            <a:ext cx="10800" cy="1736400"/>
          </a:xfrm>
          <a:prstGeom prst="straightConnector1">
            <a:avLst/>
          </a:prstGeom>
          <a:noFill/>
          <a:ln cap="flat" cmpd="sng" w="9525">
            <a:solidFill>
              <a:schemeClr val="dk2"/>
            </a:solidFill>
            <a:prstDash val="solid"/>
            <a:round/>
            <a:headEnd len="med" w="med" type="none"/>
            <a:tailEnd len="med" w="med" type="none"/>
          </a:ln>
        </p:spPr>
      </p:cxnSp>
      <p:pic>
        <p:nvPicPr>
          <p:cNvPr id="160" name="Google Shape;160;p31"/>
          <p:cNvPicPr preferRelativeResize="0"/>
          <p:nvPr/>
        </p:nvPicPr>
        <p:blipFill rotWithShape="1">
          <a:blip r:embed="rId7">
            <a:alphaModFix/>
          </a:blip>
          <a:srcRect b="22064" l="14103" r="13275" t="28250"/>
          <a:stretch/>
        </p:blipFill>
        <p:spPr>
          <a:xfrm>
            <a:off x="6507500" y="2649575"/>
            <a:ext cx="1887900" cy="1356769"/>
          </a:xfrm>
          <a:prstGeom prst="rect">
            <a:avLst/>
          </a:prstGeom>
          <a:noFill/>
          <a:ln>
            <a:noFill/>
          </a:ln>
        </p:spPr>
      </p:pic>
      <p:pic>
        <p:nvPicPr>
          <p:cNvPr id="161" name="Google Shape;161;p31"/>
          <p:cNvPicPr preferRelativeResize="0"/>
          <p:nvPr/>
        </p:nvPicPr>
        <p:blipFill>
          <a:blip r:embed="rId8">
            <a:alphaModFix/>
          </a:blip>
          <a:stretch>
            <a:fillRect/>
          </a:stretch>
        </p:blipFill>
        <p:spPr>
          <a:xfrm>
            <a:off x="3409300" y="2563312"/>
            <a:ext cx="2325380" cy="1356475"/>
          </a:xfrm>
          <a:prstGeom prst="rect">
            <a:avLst/>
          </a:prstGeom>
          <a:noFill/>
          <a:ln>
            <a:noFill/>
          </a:ln>
        </p:spPr>
      </p:pic>
      <p:cxnSp>
        <p:nvCxnSpPr>
          <p:cNvPr id="162" name="Google Shape;162;p31"/>
          <p:cNvCxnSpPr/>
          <p:nvPr/>
        </p:nvCxnSpPr>
        <p:spPr>
          <a:xfrm>
            <a:off x="5931450" y="2341975"/>
            <a:ext cx="10800" cy="1736400"/>
          </a:xfrm>
          <a:prstGeom prst="straightConnector1">
            <a:avLst/>
          </a:prstGeom>
          <a:noFill/>
          <a:ln cap="flat" cmpd="sng" w="9525">
            <a:solidFill>
              <a:schemeClr val="dk2"/>
            </a:solidFill>
            <a:prstDash val="solid"/>
            <a:round/>
            <a:headEnd len="med" w="med" type="none"/>
            <a:tailEnd len="med" w="med" type="none"/>
          </a:ln>
        </p:spPr>
      </p:cxnSp>
      <p:pic>
        <p:nvPicPr>
          <p:cNvPr id="163" name="Google Shape;163;p31"/>
          <p:cNvPicPr preferRelativeResize="0"/>
          <p:nvPr/>
        </p:nvPicPr>
        <p:blipFill>
          <a:blip r:embed="rId9">
            <a:alphaModFix/>
          </a:blip>
          <a:stretch>
            <a:fillRect/>
          </a:stretch>
        </p:blipFill>
        <p:spPr>
          <a:xfrm>
            <a:off x="1431415" y="940012"/>
            <a:ext cx="539635" cy="572700"/>
          </a:xfrm>
          <a:prstGeom prst="rect">
            <a:avLst/>
          </a:prstGeom>
          <a:noFill/>
          <a:ln>
            <a:noFill/>
          </a:ln>
        </p:spPr>
      </p:pic>
      <p:pic>
        <p:nvPicPr>
          <p:cNvPr id="164" name="Google Shape;164;p31"/>
          <p:cNvPicPr preferRelativeResize="0"/>
          <p:nvPr/>
        </p:nvPicPr>
        <p:blipFill>
          <a:blip r:embed="rId9">
            <a:alphaModFix/>
          </a:blip>
          <a:stretch>
            <a:fillRect/>
          </a:stretch>
        </p:blipFill>
        <p:spPr>
          <a:xfrm>
            <a:off x="4346752" y="940012"/>
            <a:ext cx="539635" cy="572700"/>
          </a:xfrm>
          <a:prstGeom prst="rect">
            <a:avLst/>
          </a:prstGeom>
          <a:noFill/>
          <a:ln>
            <a:noFill/>
          </a:ln>
        </p:spPr>
      </p:pic>
      <p:pic>
        <p:nvPicPr>
          <p:cNvPr id="165" name="Google Shape;165;p31"/>
          <p:cNvPicPr preferRelativeResize="0"/>
          <p:nvPr/>
        </p:nvPicPr>
        <p:blipFill>
          <a:blip r:embed="rId9">
            <a:alphaModFix/>
          </a:blip>
          <a:stretch>
            <a:fillRect/>
          </a:stretch>
        </p:blipFill>
        <p:spPr>
          <a:xfrm>
            <a:off x="7172952" y="940012"/>
            <a:ext cx="539635" cy="572700"/>
          </a:xfrm>
          <a:prstGeom prst="rect">
            <a:avLst/>
          </a:prstGeom>
          <a:noFill/>
          <a:ln>
            <a:noFill/>
          </a:ln>
        </p:spPr>
      </p:pic>
      <p:sp>
        <p:nvSpPr>
          <p:cNvPr id="166" name="Google Shape;166;p31"/>
          <p:cNvSpPr txBox="1"/>
          <p:nvPr/>
        </p:nvSpPr>
        <p:spPr>
          <a:xfrm>
            <a:off x="2155488" y="4496425"/>
            <a:ext cx="483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This is the </a:t>
            </a:r>
            <a:r>
              <a:rPr b="1" i="1" lang="en">
                <a:latin typeface="Lato"/>
                <a:ea typeface="Lato"/>
                <a:cs typeface="Lato"/>
                <a:sym typeface="Lato"/>
              </a:rPr>
              <a:t>zero-level glossary</a:t>
            </a: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type="title"/>
          </p:nvPr>
        </p:nvSpPr>
        <p:spPr>
          <a:xfrm>
            <a:off x="311700" y="1098175"/>
            <a:ext cx="8520600" cy="1232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450">
                <a:highlight>
                  <a:srgbClr val="FFFFFF"/>
                </a:highlight>
              </a:rPr>
              <a:t>“Everything should be made as simple as possible,</a:t>
            </a:r>
            <a:endParaRPr i="1" sz="2450">
              <a:highlight>
                <a:srgbClr val="FFFFFF"/>
              </a:highlight>
            </a:endParaRPr>
          </a:p>
          <a:p>
            <a:pPr indent="0" lvl="0" marL="0" rtl="0" algn="ctr">
              <a:spcBef>
                <a:spcPts val="0"/>
              </a:spcBef>
              <a:spcAft>
                <a:spcPts val="0"/>
              </a:spcAft>
              <a:buNone/>
            </a:pPr>
            <a:r>
              <a:rPr i="1" lang="en" sz="2450">
                <a:highlight>
                  <a:srgbClr val="FFFFFF"/>
                </a:highlight>
              </a:rPr>
              <a:t>but not simpler.”</a:t>
            </a:r>
            <a:endParaRPr i="1" sz="2450">
              <a:highlight>
                <a:srgbClr val="FFFFFF"/>
              </a:highlight>
            </a:endParaRPr>
          </a:p>
          <a:p>
            <a:pPr indent="-346075" lvl="0" marL="457200" rtl="0" algn="r">
              <a:spcBef>
                <a:spcPts val="0"/>
              </a:spcBef>
              <a:spcAft>
                <a:spcPts val="0"/>
              </a:spcAft>
              <a:buSzPts val="1850"/>
              <a:buChar char="-"/>
            </a:pPr>
            <a:r>
              <a:rPr i="1" lang="en" sz="1850">
                <a:highlight>
                  <a:srgbClr val="FFFFFF"/>
                </a:highlight>
              </a:rPr>
              <a:t>Albert Einstein</a:t>
            </a:r>
            <a:endParaRPr i="1" sz="1850">
              <a:highlight>
                <a:srgbClr val="FFFFFF"/>
              </a:highlight>
            </a:endParaRPr>
          </a:p>
        </p:txBody>
      </p:sp>
      <p:sp>
        <p:nvSpPr>
          <p:cNvPr id="172" name="Google Shape;172;p32"/>
          <p:cNvSpPr txBox="1"/>
          <p:nvPr/>
        </p:nvSpPr>
        <p:spPr>
          <a:xfrm>
            <a:off x="1420650" y="2665425"/>
            <a:ext cx="63027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Lato"/>
                <a:ea typeface="Lato"/>
                <a:cs typeface="Lato"/>
                <a:sym typeface="Lato"/>
              </a:rPr>
              <a:t>Data Governance: </a:t>
            </a:r>
            <a:endParaRPr sz="2100">
              <a:latin typeface="Lato"/>
              <a:ea typeface="Lato"/>
              <a:cs typeface="Lato"/>
              <a:sym typeface="Lato"/>
            </a:endParaRPr>
          </a:p>
          <a:p>
            <a:pPr indent="0" lvl="0" marL="0" rtl="0" algn="ctr">
              <a:spcBef>
                <a:spcPts val="0"/>
              </a:spcBef>
              <a:spcAft>
                <a:spcPts val="0"/>
              </a:spcAft>
              <a:buNone/>
            </a:pPr>
            <a:r>
              <a:rPr lang="en" sz="2100">
                <a:latin typeface="Lato"/>
                <a:ea typeface="Lato"/>
                <a:cs typeface="Lato"/>
                <a:sym typeface="Lato"/>
              </a:rPr>
              <a:t>A </a:t>
            </a:r>
            <a:r>
              <a:rPr b="1" i="1" lang="en" sz="2100">
                <a:solidFill>
                  <a:srgbClr val="3C78D8"/>
                </a:solidFill>
                <a:uFill>
                  <a:noFill/>
                </a:uFill>
                <a:latin typeface="Lato"/>
                <a:ea typeface="Lato"/>
                <a:cs typeface="Lato"/>
                <a:sym typeface="Lato"/>
                <a:hlinkClick r:id="rId3">
                  <a:extLst>
                    <a:ext uri="{A12FA001-AC4F-418D-AE19-62706E023703}">
                      <ahyp:hlinkClr val="tx"/>
                    </a:ext>
                  </a:extLst>
                </a:hlinkClick>
              </a:rPr>
              <a:t>sound</a:t>
            </a:r>
            <a:r>
              <a:rPr lang="en" sz="2100">
                <a:latin typeface="Lato"/>
                <a:ea typeface="Lato"/>
                <a:cs typeface="Lato"/>
                <a:sym typeface="Lato"/>
              </a:rPr>
              <a:t> data practice that attains</a:t>
            </a:r>
            <a:endParaRPr sz="2100">
              <a:latin typeface="Lato"/>
              <a:ea typeface="Lato"/>
              <a:cs typeface="Lato"/>
              <a:sym typeface="Lato"/>
            </a:endParaRPr>
          </a:p>
          <a:p>
            <a:pPr indent="0" lvl="0" marL="0" rtl="0" algn="ctr">
              <a:spcBef>
                <a:spcPts val="0"/>
              </a:spcBef>
              <a:spcAft>
                <a:spcPts val="0"/>
              </a:spcAft>
              <a:buNone/>
            </a:pPr>
            <a:r>
              <a:rPr b="1" i="1" lang="en" sz="2100">
                <a:solidFill>
                  <a:srgbClr val="3C78D8"/>
                </a:solidFill>
                <a:uFill>
                  <a:noFill/>
                </a:uFill>
                <a:latin typeface="Lato"/>
                <a:ea typeface="Lato"/>
                <a:cs typeface="Lato"/>
                <a:sym typeface="Lato"/>
                <a:hlinkClick r:id="rId4">
                  <a:extLst>
                    <a:ext uri="{A12FA001-AC4F-418D-AE19-62706E023703}">
                      <ahyp:hlinkClr val="tx"/>
                    </a:ext>
                  </a:extLst>
                </a:hlinkClick>
              </a:rPr>
              <a:t>precise</a:t>
            </a:r>
            <a:r>
              <a:rPr lang="en" sz="2100">
                <a:latin typeface="Lato"/>
                <a:ea typeface="Lato"/>
                <a:cs typeface="Lato"/>
                <a:sym typeface="Lato"/>
              </a:rPr>
              <a:t>, </a:t>
            </a:r>
            <a:endParaRPr sz="2100">
              <a:latin typeface="Lato"/>
              <a:ea typeface="Lato"/>
              <a:cs typeface="Lato"/>
              <a:sym typeface="Lato"/>
            </a:endParaRPr>
          </a:p>
          <a:p>
            <a:pPr indent="0" lvl="0" marL="0" rtl="0" algn="ctr">
              <a:spcBef>
                <a:spcPts val="0"/>
              </a:spcBef>
              <a:spcAft>
                <a:spcPts val="0"/>
              </a:spcAft>
              <a:buNone/>
            </a:pPr>
            <a:r>
              <a:rPr lang="en" sz="2100">
                <a:latin typeface="Lato"/>
                <a:ea typeface="Lato"/>
                <a:cs typeface="Lato"/>
                <a:sym typeface="Lato"/>
              </a:rPr>
              <a:t>yet </a:t>
            </a:r>
            <a:r>
              <a:rPr b="1" i="1" lang="en" sz="2100">
                <a:solidFill>
                  <a:srgbClr val="3C78D8"/>
                </a:solidFill>
                <a:uFill>
                  <a:noFill/>
                </a:uFill>
                <a:latin typeface="Lato"/>
                <a:ea typeface="Lato"/>
                <a:cs typeface="Lato"/>
                <a:sym typeface="Lato"/>
                <a:hlinkClick r:id="rId5">
                  <a:extLst>
                    <a:ext uri="{A12FA001-AC4F-418D-AE19-62706E023703}">
                      <ahyp:hlinkClr val="tx"/>
                    </a:ext>
                  </a:extLst>
                </a:hlinkClick>
              </a:rPr>
              <a:t>terminable</a:t>
            </a:r>
            <a:r>
              <a:rPr lang="en" sz="2100">
                <a:latin typeface="Lato"/>
                <a:ea typeface="Lato"/>
                <a:cs typeface="Lato"/>
                <a:sym typeface="Lato"/>
              </a:rPr>
              <a:t> </a:t>
            </a:r>
            <a:endParaRPr sz="2100">
              <a:latin typeface="Lato"/>
              <a:ea typeface="Lato"/>
              <a:cs typeface="Lato"/>
              <a:sym typeface="Lato"/>
            </a:endParaRPr>
          </a:p>
          <a:p>
            <a:pPr indent="0" lvl="0" marL="0" rtl="0" algn="ctr">
              <a:spcBef>
                <a:spcPts val="0"/>
              </a:spcBef>
              <a:spcAft>
                <a:spcPts val="0"/>
              </a:spcAft>
              <a:buNone/>
            </a:pPr>
            <a:r>
              <a:rPr lang="en" sz="2100">
                <a:latin typeface="Lato"/>
                <a:ea typeface="Lato"/>
                <a:cs typeface="Lato"/>
                <a:sym typeface="Lato"/>
              </a:rPr>
              <a:t>Data Asset Management.</a:t>
            </a:r>
            <a:endParaRPr sz="2100">
              <a:latin typeface="Lato"/>
              <a:ea typeface="Lato"/>
              <a:cs typeface="Lato"/>
              <a:sym typeface="Lato"/>
            </a:endParaRPr>
          </a:p>
        </p:txBody>
      </p:sp>
      <p:sp>
        <p:nvSpPr>
          <p:cNvPr id="173" name="Google Shape;173;p32"/>
          <p:cNvSpPr txBox="1"/>
          <p:nvPr>
            <p:ph type="title"/>
          </p:nvPr>
        </p:nvSpPr>
        <p:spPr>
          <a:xfrm>
            <a:off x="311700" y="189600"/>
            <a:ext cx="8520600" cy="5727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The rule for Universal Data Abstraction</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3"/>
          <p:cNvPicPr preferRelativeResize="0"/>
          <p:nvPr/>
        </p:nvPicPr>
        <p:blipFill>
          <a:blip r:embed="rId3">
            <a:alphaModFix/>
          </a:blip>
          <a:stretch>
            <a:fillRect/>
          </a:stretch>
        </p:blipFill>
        <p:spPr>
          <a:xfrm rot="-5400000">
            <a:off x="2909816" y="1761666"/>
            <a:ext cx="2860900" cy="2591474"/>
          </a:xfrm>
          <a:prstGeom prst="rect">
            <a:avLst/>
          </a:prstGeom>
          <a:noFill/>
          <a:ln>
            <a:noFill/>
          </a:ln>
        </p:spPr>
      </p:pic>
      <p:sp>
        <p:nvSpPr>
          <p:cNvPr id="179" name="Google Shape;179;p33"/>
          <p:cNvSpPr txBox="1"/>
          <p:nvPr>
            <p:ph type="title"/>
          </p:nvPr>
        </p:nvSpPr>
        <p:spPr>
          <a:xfrm>
            <a:off x="311700" y="189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073763"/>
                </a:solidFill>
              </a:rPr>
              <a:t>Data : Relations in Spacetime</a:t>
            </a:r>
            <a:endParaRPr b="1">
              <a:solidFill>
                <a:srgbClr val="073763"/>
              </a:solidFill>
            </a:endParaRPr>
          </a:p>
        </p:txBody>
      </p:sp>
      <p:sp>
        <p:nvSpPr>
          <p:cNvPr id="180" name="Google Shape;180;p33"/>
          <p:cNvSpPr txBox="1"/>
          <p:nvPr/>
        </p:nvSpPr>
        <p:spPr>
          <a:xfrm>
            <a:off x="146075" y="927200"/>
            <a:ext cx="1408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Time</a:t>
            </a:r>
            <a:endParaRPr b="1" sz="1800">
              <a:latin typeface="Lato"/>
              <a:ea typeface="Lato"/>
              <a:cs typeface="Lato"/>
              <a:sym typeface="Lato"/>
            </a:endParaRPr>
          </a:p>
        </p:txBody>
      </p:sp>
      <p:cxnSp>
        <p:nvCxnSpPr>
          <p:cNvPr id="181" name="Google Shape;181;p33"/>
          <p:cNvCxnSpPr/>
          <p:nvPr/>
        </p:nvCxnSpPr>
        <p:spPr>
          <a:xfrm>
            <a:off x="740350" y="4878525"/>
            <a:ext cx="7988100" cy="31200"/>
          </a:xfrm>
          <a:prstGeom prst="straightConnector1">
            <a:avLst/>
          </a:prstGeom>
          <a:noFill/>
          <a:ln cap="flat" cmpd="sng" w="76200">
            <a:solidFill>
              <a:schemeClr val="dk2"/>
            </a:solidFill>
            <a:prstDash val="solid"/>
            <a:round/>
            <a:headEnd len="med" w="med" type="triangle"/>
            <a:tailEnd len="med" w="med" type="triangle"/>
          </a:ln>
        </p:spPr>
      </p:cxnSp>
      <p:sp>
        <p:nvSpPr>
          <p:cNvPr id="182" name="Google Shape;182;p33"/>
          <p:cNvSpPr txBox="1"/>
          <p:nvPr/>
        </p:nvSpPr>
        <p:spPr>
          <a:xfrm>
            <a:off x="7277225" y="4217250"/>
            <a:ext cx="14088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Space</a:t>
            </a:r>
            <a:endParaRPr b="1" sz="1800">
              <a:latin typeface="Lato"/>
              <a:ea typeface="Lato"/>
              <a:cs typeface="Lato"/>
              <a:sym typeface="Lato"/>
            </a:endParaRPr>
          </a:p>
        </p:txBody>
      </p:sp>
      <p:cxnSp>
        <p:nvCxnSpPr>
          <p:cNvPr id="183" name="Google Shape;183;p33"/>
          <p:cNvCxnSpPr/>
          <p:nvPr/>
        </p:nvCxnSpPr>
        <p:spPr>
          <a:xfrm flipH="1" rot="10800000">
            <a:off x="311700" y="1436325"/>
            <a:ext cx="9300" cy="3338700"/>
          </a:xfrm>
          <a:prstGeom prst="straightConnector1">
            <a:avLst/>
          </a:prstGeom>
          <a:noFill/>
          <a:ln cap="flat" cmpd="sng" w="76200">
            <a:solidFill>
              <a:schemeClr val="dk2"/>
            </a:solidFill>
            <a:prstDash val="solid"/>
            <a:round/>
            <a:headEnd len="med" w="med" type="none"/>
            <a:tailEnd len="med" w="med" type="triangle"/>
          </a:ln>
        </p:spPr>
      </p:cxnSp>
      <p:sp>
        <p:nvSpPr>
          <p:cNvPr id="184" name="Google Shape;184;p33"/>
          <p:cNvSpPr txBox="1"/>
          <p:nvPr/>
        </p:nvSpPr>
        <p:spPr>
          <a:xfrm>
            <a:off x="2778925" y="1798725"/>
            <a:ext cx="73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Data 1</a:t>
            </a:r>
            <a:endParaRPr b="1">
              <a:latin typeface="Lato"/>
              <a:ea typeface="Lato"/>
              <a:cs typeface="Lato"/>
              <a:sym typeface="Lato"/>
            </a:endParaRPr>
          </a:p>
        </p:txBody>
      </p:sp>
      <p:sp>
        <p:nvSpPr>
          <p:cNvPr id="185" name="Google Shape;185;p33"/>
          <p:cNvSpPr txBox="1"/>
          <p:nvPr/>
        </p:nvSpPr>
        <p:spPr>
          <a:xfrm>
            <a:off x="4700525" y="1436325"/>
            <a:ext cx="145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Data 3</a:t>
            </a:r>
            <a:endParaRPr b="1">
              <a:latin typeface="Lato"/>
              <a:ea typeface="Lato"/>
              <a:cs typeface="Lato"/>
              <a:sym typeface="Lato"/>
            </a:endParaRPr>
          </a:p>
        </p:txBody>
      </p:sp>
      <p:cxnSp>
        <p:nvCxnSpPr>
          <p:cNvPr id="186" name="Google Shape;186;p33"/>
          <p:cNvCxnSpPr>
            <a:stCxn id="184" idx="0"/>
            <a:endCxn id="185" idx="0"/>
          </p:cNvCxnSpPr>
          <p:nvPr/>
        </p:nvCxnSpPr>
        <p:spPr>
          <a:xfrm rot="-5400000">
            <a:off x="4106125" y="477225"/>
            <a:ext cx="362400" cy="2280600"/>
          </a:xfrm>
          <a:prstGeom prst="curvedConnector3">
            <a:avLst>
              <a:gd fmla="val 165708" name="adj1"/>
            </a:avLst>
          </a:prstGeom>
          <a:noFill/>
          <a:ln cap="flat" cmpd="sng" w="9525">
            <a:solidFill>
              <a:schemeClr val="dk2"/>
            </a:solidFill>
            <a:prstDash val="solid"/>
            <a:round/>
            <a:headEnd len="med" w="med" type="none"/>
            <a:tailEnd len="med" w="med" type="triangle"/>
          </a:ln>
        </p:spPr>
      </p:cxnSp>
      <p:sp>
        <p:nvSpPr>
          <p:cNvPr id="187" name="Google Shape;187;p33"/>
          <p:cNvSpPr txBox="1"/>
          <p:nvPr/>
        </p:nvSpPr>
        <p:spPr>
          <a:xfrm>
            <a:off x="3780600" y="1481300"/>
            <a:ext cx="73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Data 2</a:t>
            </a:r>
            <a:endParaRPr b="1">
              <a:latin typeface="Lato"/>
              <a:ea typeface="Lato"/>
              <a:cs typeface="Lato"/>
              <a:sym typeface="Lato"/>
            </a:endParaRPr>
          </a:p>
        </p:txBody>
      </p:sp>
      <p:cxnSp>
        <p:nvCxnSpPr>
          <p:cNvPr id="188" name="Google Shape;188;p33"/>
          <p:cNvCxnSpPr>
            <a:stCxn id="184" idx="3"/>
            <a:endCxn id="187" idx="1"/>
          </p:cNvCxnSpPr>
          <p:nvPr/>
        </p:nvCxnSpPr>
        <p:spPr>
          <a:xfrm flipH="1" rot="10800000">
            <a:off x="3515125" y="1681425"/>
            <a:ext cx="265500" cy="317400"/>
          </a:xfrm>
          <a:prstGeom prst="curvedConnector3">
            <a:avLst>
              <a:gd fmla="val 49995" name="adj1"/>
            </a:avLst>
          </a:prstGeom>
          <a:noFill/>
          <a:ln cap="flat" cmpd="sng" w="9525">
            <a:solidFill>
              <a:schemeClr val="dk2"/>
            </a:solidFill>
            <a:prstDash val="solid"/>
            <a:round/>
            <a:headEnd len="med" w="med" type="none"/>
            <a:tailEnd len="med" w="med" type="triangle"/>
          </a:ln>
        </p:spPr>
      </p:cxnSp>
      <p:sp>
        <p:nvSpPr>
          <p:cNvPr id="189" name="Google Shape;189;p33"/>
          <p:cNvSpPr txBox="1"/>
          <p:nvPr/>
        </p:nvSpPr>
        <p:spPr>
          <a:xfrm>
            <a:off x="2576825" y="4371150"/>
            <a:ext cx="469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Data 0 </a:t>
            </a:r>
            <a:endParaRPr b="1">
              <a:latin typeface="Lato"/>
              <a:ea typeface="Lato"/>
              <a:cs typeface="Lato"/>
              <a:sym typeface="Lato"/>
            </a:endParaRPr>
          </a:p>
          <a:p>
            <a:pPr indent="0" lvl="0" marL="0" rtl="0" algn="ctr">
              <a:spcBef>
                <a:spcPts val="0"/>
              </a:spcBef>
              <a:spcAft>
                <a:spcPts val="0"/>
              </a:spcAft>
              <a:buNone/>
            </a:pPr>
            <a:r>
              <a:rPr b="1" lang="en">
                <a:latin typeface="Lato"/>
                <a:ea typeface="Lato"/>
                <a:cs typeface="Lato"/>
                <a:sym typeface="Lato"/>
              </a:rPr>
              <a:t>(Encoding Standards: </a:t>
            </a:r>
            <a:r>
              <a:rPr lang="en">
                <a:latin typeface="Lato"/>
                <a:ea typeface="Lato"/>
                <a:cs typeface="Lato"/>
                <a:sym typeface="Lato"/>
              </a:rPr>
              <a:t>all data can be encoded as</a:t>
            </a:r>
            <a:r>
              <a:rPr b="1" lang="en">
                <a:latin typeface="Lato"/>
                <a:ea typeface="Lato"/>
                <a:cs typeface="Lato"/>
                <a:sym typeface="Lato"/>
              </a:rPr>
              <a:t> </a:t>
            </a:r>
            <a:r>
              <a:rPr b="1" i="1" lang="en">
                <a:latin typeface="Lato"/>
                <a:ea typeface="Lato"/>
                <a:cs typeface="Lato"/>
                <a:sym typeface="Lato"/>
              </a:rPr>
              <a:t>Poset</a:t>
            </a:r>
            <a:r>
              <a:rPr b="1" lang="en">
                <a:latin typeface="Lato"/>
                <a:ea typeface="Lato"/>
                <a:cs typeface="Lato"/>
                <a:sym typeface="Lato"/>
              </a:rPr>
              <a:t>.)</a:t>
            </a:r>
            <a:endParaRPr b="1">
              <a:latin typeface="Lato"/>
              <a:ea typeface="Lato"/>
              <a:cs typeface="Lato"/>
              <a:sym typeface="Lato"/>
            </a:endParaRPr>
          </a:p>
        </p:txBody>
      </p:sp>
      <p:sp>
        <p:nvSpPr>
          <p:cNvPr id="190" name="Google Shape;190;p33"/>
          <p:cNvSpPr txBox="1"/>
          <p:nvPr/>
        </p:nvSpPr>
        <p:spPr>
          <a:xfrm>
            <a:off x="5636000" y="2402700"/>
            <a:ext cx="3134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Data: a discrete piece of evidence that proposes </a:t>
            </a:r>
            <a:r>
              <a:rPr b="1" i="1" lang="en">
                <a:latin typeface="Lato"/>
                <a:ea typeface="Lato"/>
                <a:cs typeface="Lato"/>
                <a:sym typeface="Lato"/>
              </a:rPr>
              <a:t>or breaks information symmetry</a:t>
            </a:r>
            <a:r>
              <a:rPr lang="en">
                <a:latin typeface="Lato"/>
                <a:ea typeface="Lato"/>
                <a:cs typeface="Lato"/>
                <a:sym typeface="Lato"/>
              </a:rPr>
              <a:t> based on previously available data.</a:t>
            </a:r>
            <a:endParaRPr>
              <a:latin typeface="Lato"/>
              <a:ea typeface="Lato"/>
              <a:cs typeface="Lato"/>
              <a:sym typeface="Lato"/>
            </a:endParaRPr>
          </a:p>
        </p:txBody>
      </p:sp>
      <p:cxnSp>
        <p:nvCxnSpPr>
          <p:cNvPr id="191" name="Google Shape;191;p33"/>
          <p:cNvCxnSpPr/>
          <p:nvPr/>
        </p:nvCxnSpPr>
        <p:spPr>
          <a:xfrm>
            <a:off x="4922675" y="4228650"/>
            <a:ext cx="300" cy="142500"/>
          </a:xfrm>
          <a:prstGeom prst="straightConnector1">
            <a:avLst/>
          </a:prstGeom>
          <a:noFill/>
          <a:ln cap="flat" cmpd="sng" w="19050">
            <a:solidFill>
              <a:schemeClr val="dk2"/>
            </a:solidFill>
            <a:prstDash val="solid"/>
            <a:round/>
            <a:headEnd len="med" w="med" type="none"/>
            <a:tailEnd len="med" w="med" type="none"/>
          </a:ln>
        </p:spPr>
      </p:cxnSp>
      <p:sp>
        <p:nvSpPr>
          <p:cNvPr id="192" name="Google Shape;192;p33"/>
          <p:cNvSpPr txBox="1"/>
          <p:nvPr/>
        </p:nvSpPr>
        <p:spPr>
          <a:xfrm>
            <a:off x="417250" y="3970300"/>
            <a:ext cx="2963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Scott’s first axiom: </a:t>
            </a:r>
            <a:endParaRPr sz="900">
              <a:latin typeface="Lato"/>
              <a:ea typeface="Lato"/>
              <a:cs typeface="Lato"/>
              <a:sym typeface="Lato"/>
            </a:endParaRPr>
          </a:p>
          <a:p>
            <a:pPr indent="0" lvl="0" marL="0" rtl="0" algn="ctr">
              <a:spcBef>
                <a:spcPts val="0"/>
              </a:spcBef>
              <a:spcAft>
                <a:spcPts val="0"/>
              </a:spcAft>
              <a:buNone/>
            </a:pPr>
            <a:r>
              <a:rPr lang="en" sz="900">
                <a:solidFill>
                  <a:srgbClr val="3D85C6"/>
                </a:solidFill>
                <a:uFill>
                  <a:noFill/>
                </a:uFill>
                <a:latin typeface="Lato"/>
                <a:ea typeface="Lato"/>
                <a:cs typeface="Lato"/>
                <a:sym typeface="Lato"/>
                <a:hlinkClick r:id="rId4">
                  <a:extLst>
                    <a:ext uri="{A12FA001-AC4F-418D-AE19-62706E023703}">
                      <ahyp:hlinkClr val="tx"/>
                    </a:ext>
                  </a:extLst>
                </a:hlinkClick>
              </a:rPr>
              <a:t>A data type is a </a:t>
            </a:r>
            <a:r>
              <a:rPr b="1" i="1" lang="en" sz="900">
                <a:solidFill>
                  <a:srgbClr val="3D85C6"/>
                </a:solidFill>
                <a:uFill>
                  <a:noFill/>
                </a:uFill>
                <a:latin typeface="Lato"/>
                <a:ea typeface="Lato"/>
                <a:cs typeface="Lato"/>
                <a:sym typeface="Lato"/>
                <a:hlinkClick r:id="rId5">
                  <a:extLst>
                    <a:ext uri="{A12FA001-AC4F-418D-AE19-62706E023703}">
                      <ahyp:hlinkClr val="tx"/>
                    </a:ext>
                  </a:extLst>
                </a:hlinkClick>
              </a:rPr>
              <a:t>partially ordered</a:t>
            </a:r>
            <a:r>
              <a:rPr lang="en" sz="900">
                <a:solidFill>
                  <a:srgbClr val="3D85C6"/>
                </a:solidFill>
                <a:uFill>
                  <a:noFill/>
                </a:uFill>
                <a:latin typeface="Lato"/>
                <a:ea typeface="Lato"/>
                <a:cs typeface="Lato"/>
                <a:sym typeface="Lato"/>
                <a:hlinkClick r:id="rId6">
                  <a:extLst>
                    <a:ext uri="{A12FA001-AC4F-418D-AE19-62706E023703}">
                      <ahyp:hlinkClr val="tx"/>
                    </a:ext>
                  </a:extLst>
                </a:hlinkClick>
              </a:rPr>
              <a:t> set (Poset).</a:t>
            </a:r>
            <a:endParaRPr sz="900">
              <a:solidFill>
                <a:srgbClr val="3D85C6"/>
              </a:solidFill>
              <a:latin typeface="Lato"/>
              <a:ea typeface="Lato"/>
              <a:cs typeface="Lato"/>
              <a:sym typeface="Lato"/>
            </a:endParaRPr>
          </a:p>
          <a:p>
            <a:pPr indent="0" lvl="0" marL="0" rtl="0" algn="ctr">
              <a:spcBef>
                <a:spcPts val="0"/>
              </a:spcBef>
              <a:spcAft>
                <a:spcPts val="0"/>
              </a:spcAft>
              <a:buNone/>
            </a:pPr>
            <a:r>
              <a:t/>
            </a:r>
            <a:endParaRPr sz="900">
              <a:solidFill>
                <a:srgbClr val="073763"/>
              </a:solidFill>
              <a:latin typeface="Lato"/>
              <a:ea typeface="Lato"/>
              <a:cs typeface="Lato"/>
              <a:sym typeface="Lato"/>
            </a:endParaRPr>
          </a:p>
          <a:p>
            <a:pPr indent="0" lvl="0" marL="0" rtl="0" algn="ctr">
              <a:spcBef>
                <a:spcPts val="0"/>
              </a:spcBef>
              <a:spcAft>
                <a:spcPts val="0"/>
              </a:spcAft>
              <a:buNone/>
            </a:pPr>
            <a:r>
              <a:rPr lang="en" sz="900">
                <a:solidFill>
                  <a:srgbClr val="073763"/>
                </a:solidFill>
                <a:latin typeface="Lato"/>
                <a:ea typeface="Lato"/>
                <a:cs typeface="Lato"/>
                <a:sym typeface="Lato"/>
              </a:rPr>
              <a:t>Excerpt from: </a:t>
            </a:r>
            <a:r>
              <a:rPr lang="en" sz="900">
                <a:solidFill>
                  <a:srgbClr val="3D85C6"/>
                </a:solidFill>
                <a:uFill>
                  <a:noFill/>
                </a:uFill>
                <a:latin typeface="Lato"/>
                <a:ea typeface="Lato"/>
                <a:cs typeface="Lato"/>
                <a:sym typeface="Lato"/>
                <a:hlinkClick r:id="rId7">
                  <a:extLst>
                    <a:ext uri="{A12FA001-AC4F-418D-AE19-62706E023703}">
                      <ahyp:hlinkClr val="tx"/>
                    </a:ext>
                  </a:extLst>
                </a:hlinkClick>
              </a:rPr>
              <a:t>Outline of a Mathematical Theory of Computation</a:t>
            </a:r>
            <a:endParaRPr sz="900">
              <a:solidFill>
                <a:srgbClr val="3D85C6"/>
              </a:solidFill>
              <a:latin typeface="Lato"/>
              <a:ea typeface="Lato"/>
              <a:cs typeface="Lato"/>
              <a:sym typeface="Lato"/>
            </a:endParaRPr>
          </a:p>
        </p:txBody>
      </p:sp>
      <p:pic>
        <p:nvPicPr>
          <p:cNvPr id="193" name="Google Shape;193;p33">
            <a:hlinkClick r:id="rId8"/>
          </p:cNvPr>
          <p:cNvPicPr preferRelativeResize="0"/>
          <p:nvPr/>
        </p:nvPicPr>
        <p:blipFill>
          <a:blip r:embed="rId9">
            <a:alphaModFix/>
          </a:blip>
          <a:stretch>
            <a:fillRect/>
          </a:stretch>
        </p:blipFill>
        <p:spPr>
          <a:xfrm>
            <a:off x="1194701" y="2067996"/>
            <a:ext cx="1408800" cy="18271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